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3"/>
  </p:notesMasterIdLst>
  <p:sldIdLst>
    <p:sldId id="272" r:id="rId3"/>
    <p:sldId id="257" r:id="rId4"/>
    <p:sldId id="270" r:id="rId5"/>
    <p:sldId id="260" r:id="rId6"/>
    <p:sldId id="268" r:id="rId7"/>
    <p:sldId id="263" r:id="rId8"/>
    <p:sldId id="264" r:id="rId9"/>
    <p:sldId id="267" r:id="rId10"/>
    <p:sldId id="266" r:id="rId11"/>
    <p:sldId id="269" r:id="rId1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284C"/>
    <a:srgbClr val="FFFFFF"/>
    <a:srgbClr val="F157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F679B7-F8DF-49D5-A0F4-322D319524B5}" type="datetimeFigureOut">
              <a:rPr lang="zh-CN" altLang="en-US" smtClean="0"/>
              <a:t>2023/1/30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F636B4-BD83-4698-93E1-6B0ECE19D1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6056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93A215-17AA-4875-9761-9BF7DDBC410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0297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D054D-E816-41AA-3262-1305F0D33E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9544DC-37B0-0D14-AD38-4BE559E678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0B2580-CCAB-8DE7-A0F8-988B952BDA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D95CF46-226A-4C4E-824A-F1A9CD0D1AFE}" type="datetimeFigureOut">
              <a:rPr lang="zh-CN" altLang="en-US" smtClean="0"/>
              <a:t>2023/1/30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E487C5-EDA5-75FC-4C64-2413C715D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145B0C-0A08-780C-6789-B19C983BE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644900" y="2371088"/>
            <a:ext cx="2743200" cy="365125"/>
          </a:xfrm>
          <a:prstGeom prst="rect">
            <a:avLst/>
          </a:prstGeom>
        </p:spPr>
        <p:txBody>
          <a:bodyPr/>
          <a:lstStyle/>
          <a:p>
            <a:fld id="{4237114E-1E0B-4A48-B1F0-D42A455186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183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9C5F8-AC19-96D0-B8D0-FB977D8C7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E7C286-6F8A-61D5-EE56-2243872DA3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A59A8-B5DD-4384-1D77-9F28B5FE727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D95CF46-226A-4C4E-824A-F1A9CD0D1AFE}" type="datetimeFigureOut">
              <a:rPr lang="zh-CN" altLang="en-US" smtClean="0"/>
              <a:t>2023/1/30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0FA159-D5B4-0B30-44A9-F846C8976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C6798D-B1FB-266A-FD3D-D9B4AE9CE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644900" y="2371088"/>
            <a:ext cx="2743200" cy="365125"/>
          </a:xfrm>
          <a:prstGeom prst="rect">
            <a:avLst/>
          </a:prstGeom>
        </p:spPr>
        <p:txBody>
          <a:bodyPr/>
          <a:lstStyle/>
          <a:p>
            <a:fld id="{4237114E-1E0B-4A48-B1F0-D42A455186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5228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3A454D-96DA-056B-5C56-DEF3E89C98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1B539A-C19B-683D-C584-E4515EC2FD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5420C3-E0F1-0BEA-07EE-415F102695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D95CF46-226A-4C4E-824A-F1A9CD0D1AFE}" type="datetimeFigureOut">
              <a:rPr lang="zh-CN" altLang="en-US" smtClean="0"/>
              <a:t>2023/1/30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C767BF-9EA4-49C2-A01C-625D59FD2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5B2BAB-ADB3-CED0-06B7-F53C47861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644900" y="2371088"/>
            <a:ext cx="2743200" cy="365125"/>
          </a:xfrm>
          <a:prstGeom prst="rect">
            <a:avLst/>
          </a:prstGeom>
        </p:spPr>
        <p:txBody>
          <a:bodyPr/>
          <a:lstStyle/>
          <a:p>
            <a:fld id="{4237114E-1E0B-4A48-B1F0-D42A455186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9588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E10C4-8BC6-20E2-71BC-0A45B9A84A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A1839A-94D7-6292-2FCA-4813C05A2A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EF266F-CD95-03E0-8270-B495D358F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EA0C1-A59F-4589-B40A-FD3F0E5555E4}" type="datetimeFigureOut">
              <a:rPr lang="zh-CN" altLang="en-US" smtClean="0"/>
              <a:t>2023/1/30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39BDB9-A59D-EEB7-1C85-FBCBDA128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122074-6FC8-6AEC-851E-CB0F1C16A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8E39D-9D0E-4580-9329-458C51BC99C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444442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B7DBF-87BB-876A-10B9-79E476E5D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BF9505-E01E-E508-478B-394F28EEB2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32D7C4-3AF6-07F4-31D0-77E3B4A17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EA0C1-A59F-4589-B40A-FD3F0E5555E4}" type="datetimeFigureOut">
              <a:rPr lang="zh-CN" altLang="en-US" smtClean="0"/>
              <a:t>2023/1/30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747B9D-0091-7BF9-60DC-BE49CE4BF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02F4BC-A2C4-07C1-3931-948A30E09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8E39D-9D0E-4580-9329-458C51BC99C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74246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A59D1-DFFA-A3DE-5F63-9127F9BCB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28CB62-DFEB-9E77-CEF5-6632588E0B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DFAF3F-BFF2-72C4-AA01-B490C0914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EA0C1-A59F-4589-B40A-FD3F0E5555E4}" type="datetimeFigureOut">
              <a:rPr lang="zh-CN" altLang="en-US" smtClean="0"/>
              <a:t>2023/1/30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FCB292-FF90-7120-BC79-DC5EBEB8D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C86252-E5B8-3A3F-36B0-7FB5372CB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8E39D-9D0E-4580-9329-458C51BC99C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18012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CF403-E68E-5BC0-A51C-32730C9C1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4DDE6F-E6E3-4783-7F31-03188F70EE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B57E80-3914-4811-13BA-E34B49F024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4E16C0-0681-7F3E-033B-E1B8D88E8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EA0C1-A59F-4589-B40A-FD3F0E5555E4}" type="datetimeFigureOut">
              <a:rPr lang="zh-CN" altLang="en-US" smtClean="0"/>
              <a:t>2023/1/30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46B5E3-2220-BFE9-64F6-A0CE1D4D8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EF3B9F-8D6E-C986-1CB8-A2FE82EDA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8E39D-9D0E-4580-9329-458C51BC99C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252883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4E380-2A4E-64DC-FA3A-3D913D601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8AE1F4-75D3-3DAA-8A9C-ED4ECEDE54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2E44FD-0AAA-E1B4-2B35-8C67CB5F4D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0F9C2F-3E53-05E5-210C-0F2A837372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0FD59D-E0E9-E6DE-1E08-90B20793C5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C5885E-2ECF-63D2-B823-8B95324D3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EA0C1-A59F-4589-B40A-FD3F0E5555E4}" type="datetimeFigureOut">
              <a:rPr lang="zh-CN" altLang="en-US" smtClean="0"/>
              <a:t>2023/1/30</a:t>
            </a:fld>
            <a:endParaRPr lang="zh-CN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7CEFDA-C488-9F1C-19F0-D4CF8C596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F122EE-FF56-33DA-705E-CF4E16067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8E39D-9D0E-4580-9329-458C51BC99C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74399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E56A9-F9A6-1052-89FE-C2819E17B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27F399-BF5C-7182-A27E-6C1FF8D05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EA0C1-A59F-4589-B40A-FD3F0E5555E4}" type="datetimeFigureOut">
              <a:rPr lang="zh-CN" altLang="en-US" smtClean="0"/>
              <a:t>2023/1/30</a:t>
            </a:fld>
            <a:endParaRPr lang="zh-CN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2139E1-0517-47C5-FF9B-6E3ABF269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120628-53DB-4CCA-1373-FB9E7F7BF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8E39D-9D0E-4580-9329-458C51BC99C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79475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6EAF82-3FFE-D49C-9E03-58D5BCD82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EA0C1-A59F-4589-B40A-FD3F0E5555E4}" type="datetimeFigureOut">
              <a:rPr lang="zh-CN" altLang="en-US" smtClean="0"/>
              <a:t>2023/1/30</a:t>
            </a:fld>
            <a:endParaRPr lang="zh-CN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1E5FF9-69B8-9470-AB5D-FF00FDB46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31307C-32F0-EBD7-3C5F-A82BC9A45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8E39D-9D0E-4580-9329-458C51BC99C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68183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038E0-021F-C5EB-FF81-C6CC6D0F3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A9752D-7625-4393-C355-C1CC96474B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93729B-00CE-173A-1D12-8B630C9375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838A22-2734-E0B6-2700-D26C59345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EA0C1-A59F-4589-B40A-FD3F0E5555E4}" type="datetimeFigureOut">
              <a:rPr lang="zh-CN" altLang="en-US" smtClean="0"/>
              <a:t>2023/1/30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F4F88E-94C2-3CB2-4783-8FEDF4810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09F239-BAD0-D9F0-142B-0B3DBF6A5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8E39D-9D0E-4580-9329-458C51BC99C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979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09C65-51B6-885B-07B1-C56895845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C8F0B-F270-48BD-C4C9-5ABDF71803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75FAD6-8E09-41CE-BEA8-1B96F3EC2B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D95CF46-226A-4C4E-824A-F1A9CD0D1AFE}" type="datetimeFigureOut">
              <a:rPr lang="zh-CN" altLang="en-US" smtClean="0"/>
              <a:t>2023/1/30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C62B05-1267-F82A-C568-AD58F8019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B0B83D-3D77-B017-9ED5-86D92292C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644900" y="2371088"/>
            <a:ext cx="2743200" cy="365125"/>
          </a:xfrm>
          <a:prstGeom prst="rect">
            <a:avLst/>
          </a:prstGeom>
        </p:spPr>
        <p:txBody>
          <a:bodyPr/>
          <a:lstStyle/>
          <a:p>
            <a:fld id="{4237114E-1E0B-4A48-B1F0-D42A45518627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429289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C8B53-C1F6-0C1E-9FB2-BF6E3F3A3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96058F-9CEE-B225-FEC6-D1CEFA20BD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ED9C74-F6F0-D030-E010-A05AAE8CE0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EA25AA-4067-58BB-2F8E-686869F64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EA0C1-A59F-4589-B40A-FD3F0E5555E4}" type="datetimeFigureOut">
              <a:rPr lang="zh-CN" altLang="en-US" smtClean="0"/>
              <a:t>2023/1/30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363556-999D-FF63-9B63-BC6C6B199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866872-315F-8D1A-F4F7-D983EBCC6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8E39D-9D0E-4580-9329-458C51BC99C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40458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D6FF3-6861-D7B4-13E0-190DA715C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A76329-6403-6E50-6A98-B0A00A4171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CD8D6A-2C4F-5AEF-70DD-29C5D69EB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EA0C1-A59F-4589-B40A-FD3F0E5555E4}" type="datetimeFigureOut">
              <a:rPr lang="zh-CN" altLang="en-US" smtClean="0"/>
              <a:t>2023/1/30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49CA2C-6478-8979-DE27-4AC045677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B5900E-2FD9-7A88-317A-96BCE1778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8E39D-9D0E-4580-9329-458C51BC99C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14586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9A4649-A471-7929-EECE-136796C65A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793E1B-EFAC-3B1A-0E36-AC04E1BFF3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45667E-4965-00BF-2F2B-EFAB1DFB8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EA0C1-A59F-4589-B40A-FD3F0E5555E4}" type="datetimeFigureOut">
              <a:rPr lang="zh-CN" altLang="en-US" smtClean="0"/>
              <a:t>2023/1/30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409EC-717E-A532-7301-CE57CF755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6824F6-F488-CF36-4061-668395DB3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8E39D-9D0E-4580-9329-458C51BC99C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951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71851-36A8-D0BC-FB36-081933DAC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75DD77-C90E-BB76-73B3-10AE09575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976E8-1A7A-8299-BCB3-7D3A3914F4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D95CF46-226A-4C4E-824A-F1A9CD0D1AFE}" type="datetimeFigureOut">
              <a:rPr lang="zh-CN" altLang="en-US" smtClean="0"/>
              <a:t>2023/1/30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26032E-CD15-A5A6-6613-6BE9473A8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1D0B62-EC89-302E-1692-00E3ED1C0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644900" y="2371088"/>
            <a:ext cx="2743200" cy="365125"/>
          </a:xfrm>
          <a:prstGeom prst="rect">
            <a:avLst/>
          </a:prstGeom>
        </p:spPr>
        <p:txBody>
          <a:bodyPr/>
          <a:lstStyle/>
          <a:p>
            <a:fld id="{4237114E-1E0B-4A48-B1F0-D42A455186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1527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48D31-1C26-0D59-4179-FB0807CD3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8381E5-E271-E478-CC78-BE5A03A145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D3437D-70A9-6BE1-F550-5C7283AD2B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63B84E-F1E6-BB55-4663-492DFCF343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D95CF46-226A-4C4E-824A-F1A9CD0D1AFE}" type="datetimeFigureOut">
              <a:rPr lang="zh-CN" altLang="en-US" smtClean="0"/>
              <a:t>2023/1/30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A98A7E-868C-BF6A-966A-FBE4CE265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0AFA89-75C7-98BA-EC73-7837D9630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644900" y="2371088"/>
            <a:ext cx="2743200" cy="365125"/>
          </a:xfrm>
          <a:prstGeom prst="rect">
            <a:avLst/>
          </a:prstGeom>
        </p:spPr>
        <p:txBody>
          <a:bodyPr/>
          <a:lstStyle/>
          <a:p>
            <a:fld id="{4237114E-1E0B-4A48-B1F0-D42A455186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7646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8B176F-307A-1085-AD04-DFC3BD3E3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E73A75-879B-3EA5-A98C-0D780E8964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D75E69-4E62-2BBA-906D-C5C8A06056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05D126-3633-8942-10B1-42BAB145DB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1678DB-7B37-4505-4C5A-590E929083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8436AF-AE90-0EFB-CC0A-BEC7355AAD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D95CF46-226A-4C4E-824A-F1A9CD0D1AFE}" type="datetimeFigureOut">
              <a:rPr lang="zh-CN" altLang="en-US" smtClean="0"/>
              <a:t>2023/1/30</a:t>
            </a:fld>
            <a:endParaRPr lang="zh-CN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F655F1-67CC-5889-9FF2-BC2ED1B54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817A69-C2CC-DBBD-B29F-931BC6949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644900" y="2371088"/>
            <a:ext cx="2743200" cy="365125"/>
          </a:xfrm>
          <a:prstGeom prst="rect">
            <a:avLst/>
          </a:prstGeom>
        </p:spPr>
        <p:txBody>
          <a:bodyPr/>
          <a:lstStyle/>
          <a:p>
            <a:fld id="{4237114E-1E0B-4A48-B1F0-D42A455186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3804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7696E-B0F7-E8C7-09AB-B4A2E9281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E62847-10BD-628C-52F1-C79CFE64EF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D95CF46-226A-4C4E-824A-F1A9CD0D1AFE}" type="datetimeFigureOut">
              <a:rPr lang="zh-CN" altLang="en-US" smtClean="0"/>
              <a:t>2023/1/30</a:t>
            </a:fld>
            <a:endParaRPr lang="zh-CN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A29C8E-05A4-75FC-0F0E-0BC443A73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75C59F-40A1-5AFB-0365-D684C298E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644900" y="2371088"/>
            <a:ext cx="2743200" cy="365125"/>
          </a:xfrm>
          <a:prstGeom prst="rect">
            <a:avLst/>
          </a:prstGeom>
        </p:spPr>
        <p:txBody>
          <a:bodyPr/>
          <a:lstStyle/>
          <a:p>
            <a:fld id="{4237114E-1E0B-4A48-B1F0-D42A455186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609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25B304-8D0D-367F-6183-6859A54C4C2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D95CF46-226A-4C4E-824A-F1A9CD0D1AFE}" type="datetimeFigureOut">
              <a:rPr lang="zh-CN" altLang="en-US" smtClean="0"/>
              <a:t>2023/1/30</a:t>
            </a:fld>
            <a:endParaRPr lang="zh-CN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EA4207-BD92-22B4-AE2A-39A6B0CDE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628463-E66B-09C5-E9FF-F486DFEAD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644900" y="2371088"/>
            <a:ext cx="2743200" cy="365125"/>
          </a:xfrm>
          <a:prstGeom prst="rect">
            <a:avLst/>
          </a:prstGeom>
        </p:spPr>
        <p:txBody>
          <a:bodyPr/>
          <a:lstStyle/>
          <a:p>
            <a:fld id="{4237114E-1E0B-4A48-B1F0-D42A455186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139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0E7787-39AA-6DDB-D936-A04504545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D76291-0FE4-1367-68EB-D082CAC439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AF689E-E084-719F-3045-06D6D3110A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987588-2116-1692-35A0-8B67F4AB6D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D95CF46-226A-4C4E-824A-F1A9CD0D1AFE}" type="datetimeFigureOut">
              <a:rPr lang="zh-CN" altLang="en-US" smtClean="0"/>
              <a:t>2023/1/30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B90718-C842-5171-CD4C-95DFF47BC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920F8E-6AAF-8852-27E2-B1E21A523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644900" y="2371088"/>
            <a:ext cx="2743200" cy="365125"/>
          </a:xfrm>
          <a:prstGeom prst="rect">
            <a:avLst/>
          </a:prstGeom>
        </p:spPr>
        <p:txBody>
          <a:bodyPr/>
          <a:lstStyle/>
          <a:p>
            <a:fld id="{4237114E-1E0B-4A48-B1F0-D42A455186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7696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5EDD3-9C46-555E-DC18-ABB0C14B0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6C0219-ED2C-24DA-BFBE-83C87D257E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CE2F32-5E07-BB17-12E5-0AE8E9E627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132B24-6A70-9B4C-4926-A14DD7BB6B8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D95CF46-226A-4C4E-824A-F1A9CD0D1AFE}" type="datetimeFigureOut">
              <a:rPr lang="zh-CN" altLang="en-US" smtClean="0"/>
              <a:t>2023/1/30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DA6E86-2C3E-22F8-275E-B4FA0A736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62C74D-B609-B43C-E125-C0CA20A16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644900" y="2371088"/>
            <a:ext cx="2743200" cy="365125"/>
          </a:xfrm>
          <a:prstGeom prst="rect">
            <a:avLst/>
          </a:prstGeom>
        </p:spPr>
        <p:txBody>
          <a:bodyPr/>
          <a:lstStyle/>
          <a:p>
            <a:fld id="{4237114E-1E0B-4A48-B1F0-D42A455186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1594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CB07A0D-7369-D61F-5954-01A3E49F549B}"/>
              </a:ext>
            </a:extLst>
          </p:cNvPr>
          <p:cNvSpPr/>
          <p:nvPr userDrawn="1"/>
        </p:nvSpPr>
        <p:spPr>
          <a:xfrm>
            <a:off x="0" y="0"/>
            <a:ext cx="12192000" cy="617220"/>
          </a:xfrm>
          <a:prstGeom prst="rect">
            <a:avLst/>
          </a:prstGeom>
          <a:solidFill>
            <a:srgbClr val="15284C"/>
          </a:solidFill>
          <a:ln>
            <a:solidFill>
              <a:srgbClr val="1528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A2D040B-08F6-05CD-F7E1-FB4B07E1AB2A}"/>
              </a:ext>
            </a:extLst>
          </p:cNvPr>
          <p:cNvSpPr/>
          <p:nvPr userDrawn="1"/>
        </p:nvSpPr>
        <p:spPr>
          <a:xfrm>
            <a:off x="0" y="6478904"/>
            <a:ext cx="12192000" cy="379095"/>
          </a:xfrm>
          <a:prstGeom prst="rect">
            <a:avLst/>
          </a:prstGeom>
          <a:solidFill>
            <a:srgbClr val="15284C"/>
          </a:solidFill>
          <a:ln>
            <a:solidFill>
              <a:srgbClr val="1528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E452D20A-0301-DD08-9824-48B9360BA3D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633" y="6504182"/>
            <a:ext cx="759148" cy="328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279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BC248E-BED4-9678-EECE-54BE32D8B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5A639C-A6CE-8154-DEB1-9323E042CC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1D28C8-EF3B-D627-F03E-84A90A0E6A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EA0C1-A59F-4589-B40A-FD3F0E5555E4}" type="datetimeFigureOut">
              <a:rPr lang="zh-CN" altLang="en-US" smtClean="0"/>
              <a:t>2023/1/30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7814D7-1468-B3ED-56DC-7A59A7005A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028011-7C86-42FE-D345-07717D9626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98E39D-9D0E-4580-9329-458C51BC99C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2151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6" name="Rectangle 55">
            <a:extLst>
              <a:ext uri="{FF2B5EF4-FFF2-40B4-BE49-F238E27FC236}">
                <a16:creationId xmlns:a16="http://schemas.microsoft.com/office/drawing/2014/main" id="{A81E7530-396C-45F0-92F4-A885648D16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+mn-ea"/>
              <a:cs typeface="+mn-cs"/>
            </a:endParaRP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1A172B79-9B19-0632-0788-2275314E585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6056" r="1" b="1"/>
          <a:stretch/>
        </p:blipFill>
        <p:spPr>
          <a:xfrm>
            <a:off x="603671" y="-1"/>
            <a:ext cx="11588329" cy="6857999"/>
          </a:xfrm>
          <a:prstGeom prst="rect">
            <a:avLst/>
          </a:prstGeom>
        </p:spPr>
      </p:pic>
      <p:sp>
        <p:nvSpPr>
          <p:cNvPr id="61" name="Rectangle 57">
            <a:extLst>
              <a:ext uri="{FF2B5EF4-FFF2-40B4-BE49-F238E27FC236}">
                <a16:creationId xmlns:a16="http://schemas.microsoft.com/office/drawing/2014/main" id="{7316481C-0A49-4796-812B-0D64F063B7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419898" cy="6858000"/>
          </a:xfrm>
          <a:prstGeom prst="rect">
            <a:avLst/>
          </a:prstGeom>
          <a:solidFill>
            <a:schemeClr val="tx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+mn-ea"/>
              <a:cs typeface="+mn-cs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+mn-ea"/>
              <a:cs typeface="+mn-cs"/>
            </a:endParaRP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81DE8B58-F373-409E-A253-4380A66091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1188720" y="73152"/>
            <a:chExt cx="1178966" cy="232963"/>
          </a:xfrm>
        </p:grpSpPr>
        <p:sp>
          <p:nvSpPr>
            <p:cNvPr id="63" name="Rectangle 64">
              <a:extLst>
                <a:ext uri="{FF2B5EF4-FFF2-40B4-BE49-F238E27FC236}">
                  <a16:creationId xmlns:a16="http://schemas.microsoft.com/office/drawing/2014/main" id="{F5ACE265-D22D-48CC-99DE-EB81AE9229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8541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+mn-ea"/>
                <a:cs typeface="+mn-cs"/>
              </a:endParaRPr>
            </a:p>
          </p:txBody>
        </p:sp>
        <p:sp>
          <p:nvSpPr>
            <p:cNvPr id="64" name="Rectangle 66">
              <a:extLst>
                <a:ext uri="{FF2B5EF4-FFF2-40B4-BE49-F238E27FC236}">
                  <a16:creationId xmlns:a16="http://schemas.microsoft.com/office/drawing/2014/main" id="{6FE80EEA-F4ED-4436-8861-0BEAAEFE76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8541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+mn-ea"/>
                <a:cs typeface="+mn-cs"/>
              </a:endParaRP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C3642BC8-86E8-47D0-8846-3E4D49E4B4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3586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+mn-ea"/>
                <a:cs typeface="+mn-cs"/>
              </a:endParaRPr>
            </a:p>
          </p:txBody>
        </p:sp>
        <p:sp>
          <p:nvSpPr>
            <p:cNvPr id="66" name="Rectangle 66">
              <a:extLst>
                <a:ext uri="{FF2B5EF4-FFF2-40B4-BE49-F238E27FC236}">
                  <a16:creationId xmlns:a16="http://schemas.microsoft.com/office/drawing/2014/main" id="{82D35214-3634-4180-BF0E-45B6145161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3586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+mn-ea"/>
                <a:cs typeface="+mn-cs"/>
              </a:endParaRPr>
            </a:p>
          </p:txBody>
        </p:sp>
        <p:sp>
          <p:nvSpPr>
            <p:cNvPr id="67" name="Rectangle 64">
              <a:extLst>
                <a:ext uri="{FF2B5EF4-FFF2-40B4-BE49-F238E27FC236}">
                  <a16:creationId xmlns:a16="http://schemas.microsoft.com/office/drawing/2014/main" id="{15BE89E6-3D1C-42B5-A950-E72889F8BB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38631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+mn-ea"/>
                <a:cs typeface="+mn-cs"/>
              </a:endParaRPr>
            </a:p>
          </p:txBody>
        </p:sp>
        <p:sp>
          <p:nvSpPr>
            <p:cNvPr id="68" name="Rectangle 66">
              <a:extLst>
                <a:ext uri="{FF2B5EF4-FFF2-40B4-BE49-F238E27FC236}">
                  <a16:creationId xmlns:a16="http://schemas.microsoft.com/office/drawing/2014/main" id="{473771CC-5097-4E08-9606-24B0BC9A0D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38631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+mn-ea"/>
                <a:cs typeface="+mn-cs"/>
              </a:endParaRPr>
            </a:p>
          </p:txBody>
        </p:sp>
        <p:sp>
          <p:nvSpPr>
            <p:cNvPr id="69" name="Rectangle 64">
              <a:extLst>
                <a:ext uri="{FF2B5EF4-FFF2-40B4-BE49-F238E27FC236}">
                  <a16:creationId xmlns:a16="http://schemas.microsoft.com/office/drawing/2014/main" id="{BE872634-00DA-47BD-880D-5C05FFADCC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3675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+mn-ea"/>
                <a:cs typeface="+mn-cs"/>
              </a:endParaRPr>
            </a:p>
          </p:txBody>
        </p:sp>
        <p:sp>
          <p:nvSpPr>
            <p:cNvPr id="70" name="Rectangle 66">
              <a:extLst>
                <a:ext uri="{FF2B5EF4-FFF2-40B4-BE49-F238E27FC236}">
                  <a16:creationId xmlns:a16="http://schemas.microsoft.com/office/drawing/2014/main" id="{4F151F5C-DE9B-460E-BC51-471F4A8A5A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3675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+mn-ea"/>
                <a:cs typeface="+mn-cs"/>
              </a:endParaRPr>
            </a:p>
          </p:txBody>
        </p:sp>
        <p:sp>
          <p:nvSpPr>
            <p:cNvPr id="71" name="Rectangle 64">
              <a:extLst>
                <a:ext uri="{FF2B5EF4-FFF2-40B4-BE49-F238E27FC236}">
                  <a16:creationId xmlns:a16="http://schemas.microsoft.com/office/drawing/2014/main" id="{34557B8A-4D2F-4D0D-B746-59EA85318C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8720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+mn-ea"/>
                <a:cs typeface="+mn-cs"/>
              </a:endParaRPr>
            </a:p>
          </p:txBody>
        </p:sp>
        <p:sp>
          <p:nvSpPr>
            <p:cNvPr id="72" name="Rectangle 66">
              <a:extLst>
                <a:ext uri="{FF2B5EF4-FFF2-40B4-BE49-F238E27FC236}">
                  <a16:creationId xmlns:a16="http://schemas.microsoft.com/office/drawing/2014/main" id="{C764CD8E-E409-4E9B-8E87-746DDE36DA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8720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+mn-ea"/>
                <a:cs typeface="+mn-cs"/>
              </a:endParaRPr>
            </a:p>
          </p:txBody>
        </p:sp>
        <p:sp>
          <p:nvSpPr>
            <p:cNvPr id="73" name="Rectangle 64">
              <a:extLst>
                <a:ext uri="{FF2B5EF4-FFF2-40B4-BE49-F238E27FC236}">
                  <a16:creationId xmlns:a16="http://schemas.microsoft.com/office/drawing/2014/main" id="{8E27A01D-2F01-4286-9453-3FBF6E848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13318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+mn-ea"/>
                <a:cs typeface="+mn-cs"/>
              </a:endParaRPr>
            </a:p>
          </p:txBody>
        </p:sp>
        <p:sp>
          <p:nvSpPr>
            <p:cNvPr id="74" name="Rectangle 66">
              <a:extLst>
                <a:ext uri="{FF2B5EF4-FFF2-40B4-BE49-F238E27FC236}">
                  <a16:creationId xmlns:a16="http://schemas.microsoft.com/office/drawing/2014/main" id="{460487A5-12EB-422E-9588-8FF06FAF73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13318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+mn-ea"/>
                <a:cs typeface="+mn-cs"/>
              </a:endParaRPr>
            </a:p>
          </p:txBody>
        </p:sp>
        <p:sp>
          <p:nvSpPr>
            <p:cNvPr id="75" name="Rectangle 64">
              <a:extLst>
                <a:ext uri="{FF2B5EF4-FFF2-40B4-BE49-F238E27FC236}">
                  <a16:creationId xmlns:a16="http://schemas.microsoft.com/office/drawing/2014/main" id="{7D522D20-C9F7-4B34-9066-4B43ADAABD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188363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+mn-ea"/>
                <a:cs typeface="+mn-cs"/>
              </a:endParaRPr>
            </a:p>
          </p:txBody>
        </p:sp>
        <p:sp>
          <p:nvSpPr>
            <p:cNvPr id="76" name="Rectangle 66">
              <a:extLst>
                <a:ext uri="{FF2B5EF4-FFF2-40B4-BE49-F238E27FC236}">
                  <a16:creationId xmlns:a16="http://schemas.microsoft.com/office/drawing/2014/main" id="{97B04F2C-295B-447A-8941-0AD4F55516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188363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+mn-ea"/>
                <a:cs typeface="+mn-cs"/>
              </a:endParaRPr>
            </a:p>
          </p:txBody>
        </p:sp>
        <p:sp>
          <p:nvSpPr>
            <p:cNvPr id="77" name="Rectangle 64">
              <a:extLst>
                <a:ext uri="{FF2B5EF4-FFF2-40B4-BE49-F238E27FC236}">
                  <a16:creationId xmlns:a16="http://schemas.microsoft.com/office/drawing/2014/main" id="{17D7FF91-B366-4534-B9B4-5710926EE7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063408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+mn-ea"/>
                <a:cs typeface="+mn-cs"/>
              </a:endParaRPr>
            </a:p>
          </p:txBody>
        </p:sp>
        <p:sp>
          <p:nvSpPr>
            <p:cNvPr id="78" name="Rectangle 66">
              <a:extLst>
                <a:ext uri="{FF2B5EF4-FFF2-40B4-BE49-F238E27FC236}">
                  <a16:creationId xmlns:a16="http://schemas.microsoft.com/office/drawing/2014/main" id="{B5B8116C-ADD9-4826-9C37-270377E8FF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063408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+mn-ea"/>
                <a:cs typeface="+mn-cs"/>
              </a:endParaRPr>
            </a:p>
          </p:txBody>
        </p:sp>
        <p:sp>
          <p:nvSpPr>
            <p:cNvPr id="79" name="Rectangle 64">
              <a:extLst>
                <a:ext uri="{FF2B5EF4-FFF2-40B4-BE49-F238E27FC236}">
                  <a16:creationId xmlns:a16="http://schemas.microsoft.com/office/drawing/2014/main" id="{22D01D96-8DB8-40BF-83AC-4CA49EC263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8452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+mn-ea"/>
                <a:cs typeface="+mn-cs"/>
              </a:endParaRPr>
            </a:p>
          </p:txBody>
        </p:sp>
        <p:sp>
          <p:nvSpPr>
            <p:cNvPr id="80" name="Rectangle 66">
              <a:extLst>
                <a:ext uri="{FF2B5EF4-FFF2-40B4-BE49-F238E27FC236}">
                  <a16:creationId xmlns:a16="http://schemas.microsoft.com/office/drawing/2014/main" id="{44B584CD-5E60-4B15-847C-B30D15DA1A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8452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+mn-ea"/>
                <a:cs typeface="+mn-cs"/>
              </a:endParaRPr>
            </a:p>
          </p:txBody>
        </p:sp>
        <p:sp>
          <p:nvSpPr>
            <p:cNvPr id="81" name="Rectangle 64">
              <a:extLst>
                <a:ext uri="{FF2B5EF4-FFF2-40B4-BE49-F238E27FC236}">
                  <a16:creationId xmlns:a16="http://schemas.microsoft.com/office/drawing/2014/main" id="{CF2BB7DC-B968-4F0B-9748-BF0E6E297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13497" y="73152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+mn-ea"/>
                <a:cs typeface="+mn-cs"/>
              </a:endParaRPr>
            </a:p>
          </p:txBody>
        </p:sp>
        <p:sp>
          <p:nvSpPr>
            <p:cNvPr id="82" name="Rectangle 66">
              <a:extLst>
                <a:ext uri="{FF2B5EF4-FFF2-40B4-BE49-F238E27FC236}">
                  <a16:creationId xmlns:a16="http://schemas.microsoft.com/office/drawing/2014/main" id="{CF12C159-3F09-4861-9450-ECD5DB310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13497" y="246888"/>
              <a:ext cx="54368" cy="5922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+mn-ea"/>
                <a:cs typeface="+mn-cs"/>
              </a:endParaRPr>
            </a:p>
          </p:txBody>
        </p:sp>
      </p:grpSp>
      <p:sp>
        <p:nvSpPr>
          <p:cNvPr id="84" name="Rectangle 83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9294DF3-03AA-E7D4-01C6-23E52B91360B}"/>
              </a:ext>
            </a:extLst>
          </p:cNvPr>
          <p:cNvSpPr txBox="1"/>
          <p:nvPr/>
        </p:nvSpPr>
        <p:spPr>
          <a:xfrm>
            <a:off x="1166649" y="3379979"/>
            <a:ext cx="3874685" cy="31863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zh-CN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6C64C23-6C51-F8FF-DE7C-6AD463152AFC}"/>
              </a:ext>
            </a:extLst>
          </p:cNvPr>
          <p:cNvSpPr txBox="1"/>
          <p:nvPr/>
        </p:nvSpPr>
        <p:spPr>
          <a:xfrm>
            <a:off x="842278" y="4790239"/>
            <a:ext cx="4342313" cy="10926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2880" indent="-18288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Min-Ping Kang, Joseph T. Mahoney, Danchi Tan (2009)</a:t>
            </a:r>
          </a:p>
          <a:p>
            <a:pPr marL="182880" indent="-18288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Strategic Management Journal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B64796A-1D3C-C49D-A325-751A1A79798A}"/>
              </a:ext>
            </a:extLst>
          </p:cNvPr>
          <p:cNvSpPr txBox="1"/>
          <p:nvPr/>
        </p:nvSpPr>
        <p:spPr>
          <a:xfrm>
            <a:off x="842278" y="679439"/>
            <a:ext cx="4577621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Why Firms Make Unilateral Investments Specific to Other Firms: The Case of OEM Suppliers</a:t>
            </a:r>
            <a:endParaRPr lang="zh-CN" alt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85124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F6546C5-6ED0-4B08-B847-F1CC824C1A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485" y="1178557"/>
            <a:ext cx="11503030" cy="4602415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altLang="zh-TW" sz="2400" b="1" dirty="0">
                <a:latin typeface="Garamond" panose="02020404030301010803" pitchFamily="18" charset="0"/>
              </a:rPr>
              <a:t>Extend TCE in several ways:</a:t>
            </a:r>
          </a:p>
          <a:p>
            <a:pPr>
              <a:spcAft>
                <a:spcPts val="1200"/>
              </a:spcAft>
              <a:buFont typeface="Garamond" panose="02020404030301010803" pitchFamily="18" charset="0"/>
              <a:buChar char="○"/>
            </a:pPr>
            <a:r>
              <a:rPr lang="en-US" altLang="zh-TW" sz="2400" dirty="0">
                <a:latin typeface="Garamond" panose="02020404030301010803" pitchFamily="18" charset="0"/>
              </a:rPr>
              <a:t>Consider the positive economic values that an individual transaction could yield beyond the individual resource exchange between the transaction parties</a:t>
            </a:r>
          </a:p>
          <a:p>
            <a:pPr>
              <a:spcAft>
                <a:spcPts val="1200"/>
              </a:spcAft>
              <a:buFont typeface="Garamond" panose="02020404030301010803" pitchFamily="18" charset="0"/>
              <a:buChar char="○"/>
            </a:pPr>
            <a:r>
              <a:rPr lang="en-US" altLang="zh-TW" sz="2400" dirty="0">
                <a:latin typeface="Garamond" panose="02020404030301010803" pitchFamily="18" charset="0"/>
              </a:rPr>
              <a:t>Incorporate learning and capability development into governance choice and investment decisions</a:t>
            </a:r>
          </a:p>
          <a:p>
            <a:pPr>
              <a:spcAft>
                <a:spcPts val="1200"/>
              </a:spcAft>
              <a:buFont typeface="Garamond" panose="02020404030301010803" pitchFamily="18" charset="0"/>
              <a:buChar char="○"/>
            </a:pPr>
            <a:r>
              <a:rPr lang="en-US" altLang="zh-TW" sz="2400" dirty="0">
                <a:latin typeface="Garamond" panose="02020404030301010803" pitchFamily="18" charset="0"/>
              </a:rPr>
              <a:t>C</a:t>
            </a:r>
            <a:r>
              <a:rPr lang="en-US" altLang="zh-CN" sz="2400" dirty="0">
                <a:latin typeface="Garamond" panose="02020404030301010803" pitchFamily="18" charset="0"/>
              </a:rPr>
              <a:t>onsider </a:t>
            </a:r>
            <a:r>
              <a:rPr lang="en-US" altLang="zh-TW" sz="2400" dirty="0">
                <a:latin typeface="Garamond" panose="02020404030301010803" pitchFamily="18" charset="0"/>
              </a:rPr>
              <a:t>strategic decisions regarding whether or not to invest and when to invest</a:t>
            </a:r>
          </a:p>
          <a:p>
            <a:pPr>
              <a:spcAft>
                <a:spcPts val="1200"/>
              </a:spcAft>
              <a:buFont typeface="Garamond" panose="02020404030301010803" pitchFamily="18" charset="0"/>
              <a:buChar char="○"/>
            </a:pPr>
            <a:r>
              <a:rPr lang="en-US" altLang="zh-TW" sz="2400" dirty="0">
                <a:solidFill>
                  <a:srgbClr val="15284C"/>
                </a:solidFill>
                <a:latin typeface="Garamond" panose="02020404030301010803" pitchFamily="18" charset="0"/>
              </a:rPr>
              <a:t>Combin</a:t>
            </a:r>
            <a:r>
              <a:rPr lang="en-US" altLang="zh-CN" sz="2400" dirty="0">
                <a:solidFill>
                  <a:srgbClr val="15284C"/>
                </a:solidFill>
                <a:latin typeface="Garamond" panose="02020404030301010803" pitchFamily="18" charset="0"/>
              </a:rPr>
              <a:t>e TCE a</a:t>
            </a:r>
            <a:r>
              <a:rPr lang="en-US" altLang="zh-TW" sz="2400" dirty="0">
                <a:solidFill>
                  <a:srgbClr val="15284C"/>
                </a:solidFill>
                <a:latin typeface="Garamond" panose="02020404030301010803" pitchFamily="18" charset="0"/>
              </a:rPr>
              <a:t>nd real options</a:t>
            </a:r>
            <a:r>
              <a:rPr lang="en-US" altLang="zh-TW" sz="2400" dirty="0">
                <a:latin typeface="Garamond" panose="02020404030301010803" pitchFamily="18" charset="0"/>
              </a:rPr>
              <a:t>:</a:t>
            </a:r>
            <a:r>
              <a:rPr lang="zh-CN" altLang="en-US" sz="2400" dirty="0">
                <a:latin typeface="Garamond" panose="02020404030301010803" pitchFamily="18" charset="0"/>
              </a:rPr>
              <a:t> </a:t>
            </a:r>
            <a:r>
              <a:rPr lang="en-US" altLang="zh-TW" sz="2400" dirty="0">
                <a:latin typeface="Garamond" panose="02020404030301010803" pitchFamily="18" charset="0"/>
              </a:rPr>
              <a:t>It considers unilateral relationship-specific investment as an option in gaining preferential access to future opportunities (e.g., opportunities for capability development and reputation enhancement)</a:t>
            </a:r>
            <a:endParaRPr lang="zh-TW" altLang="en-US" sz="2400" dirty="0">
              <a:latin typeface="Garamond" panose="02020404030301010803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90FAA8E-8712-B7C0-1708-7E7FB2AEA455}"/>
              </a:ext>
            </a:extLst>
          </p:cNvPr>
          <p:cNvSpPr/>
          <p:nvPr/>
        </p:nvSpPr>
        <p:spPr>
          <a:xfrm>
            <a:off x="9838504" y="0"/>
            <a:ext cx="2353496" cy="619829"/>
          </a:xfrm>
          <a:prstGeom prst="rect">
            <a:avLst/>
          </a:prstGeom>
          <a:solidFill>
            <a:srgbClr val="F15735"/>
          </a:solidFill>
          <a:ln>
            <a:solidFill>
              <a:srgbClr val="F157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1B104FE-D880-E151-AE1C-375A62AD7351}"/>
              </a:ext>
            </a:extLst>
          </p:cNvPr>
          <p:cNvGrpSpPr/>
          <p:nvPr/>
        </p:nvGrpSpPr>
        <p:grpSpPr>
          <a:xfrm>
            <a:off x="466117" y="94470"/>
            <a:ext cx="11118829" cy="436834"/>
            <a:chOff x="466117" y="94470"/>
            <a:chExt cx="11118829" cy="436834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F220EFF7-E610-A08F-0B9B-45DAA6173A2B}"/>
                </a:ext>
              </a:extLst>
            </p:cNvPr>
            <p:cNvSpPr txBox="1"/>
            <p:nvPr/>
          </p:nvSpPr>
          <p:spPr>
            <a:xfrm>
              <a:off x="466117" y="100417"/>
              <a:ext cx="1571049" cy="4308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2200" dirty="0">
                  <a:solidFill>
                    <a:schemeClr val="bg1">
                      <a:lumMod val="95000"/>
                    </a:schemeClr>
                  </a:solidFill>
                  <a:latin typeface="Garamond" panose="02020404030301010803" pitchFamily="18" charset="0"/>
                  <a:cs typeface="Times New Roman" panose="02020603050405020304" pitchFamily="18" charset="0"/>
                </a:rPr>
                <a:t>Introduction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5AE568E9-CDAA-85D4-DD1D-B707B6CEC7FF}"/>
                </a:ext>
              </a:extLst>
            </p:cNvPr>
            <p:cNvSpPr txBox="1"/>
            <p:nvPr/>
          </p:nvSpPr>
          <p:spPr>
            <a:xfrm>
              <a:off x="10197972" y="94470"/>
              <a:ext cx="1386974" cy="4308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zh-CN"/>
              </a:defPPr>
              <a:lvl1pPr>
                <a:defRPr sz="2200">
                  <a:solidFill>
                    <a:schemeClr val="bg1">
                      <a:lumMod val="95000"/>
                    </a:schemeClr>
                  </a:solidFill>
                  <a:latin typeface="Garamond" panose="02020404030301010803" pitchFamily="18" charset="0"/>
                  <a:cs typeface="Times New Roman" panose="02020603050405020304" pitchFamily="18" charset="0"/>
                </a:defRPr>
              </a:lvl1pPr>
            </a:lstStyle>
            <a:p>
              <a:r>
                <a:rPr lang="en-US" altLang="zh-CN" dirty="0"/>
                <a:t>Discussion</a:t>
              </a:r>
              <a:endParaRPr lang="zh-CN" altLang="en-US" dirty="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C64C276-A3E2-344D-1E90-601E22BCE907}"/>
                </a:ext>
              </a:extLst>
            </p:cNvPr>
            <p:cNvSpPr txBox="1"/>
            <p:nvPr/>
          </p:nvSpPr>
          <p:spPr>
            <a:xfrm>
              <a:off x="2857222" y="100417"/>
              <a:ext cx="2797153" cy="4308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2200" dirty="0">
                  <a:solidFill>
                    <a:schemeClr val="bg1">
                      <a:lumMod val="95000"/>
                    </a:schemeClr>
                  </a:solidFill>
                  <a:latin typeface="Garamond" panose="02020404030301010803" pitchFamily="18" charset="0"/>
                  <a:cs typeface="Times New Roman" panose="02020603050405020304" pitchFamily="18" charset="0"/>
                </a:rPr>
                <a:t>Theory and Hypotheses</a:t>
              </a:r>
              <a:endParaRPr lang="zh-CN" altLang="en-US" sz="22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CF35C3EA-D9F8-E3EF-A66E-EEBA652A683E}"/>
                </a:ext>
              </a:extLst>
            </p:cNvPr>
            <p:cNvSpPr txBox="1"/>
            <p:nvPr/>
          </p:nvSpPr>
          <p:spPr>
            <a:xfrm>
              <a:off x="6474431" y="94470"/>
              <a:ext cx="1067738" cy="4308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2200" dirty="0">
                  <a:solidFill>
                    <a:schemeClr val="bg1">
                      <a:lumMod val="95000"/>
                    </a:schemeClr>
                  </a:solidFill>
                  <a:latin typeface="Garamond" panose="02020404030301010803" pitchFamily="18" charset="0"/>
                  <a:cs typeface="Times New Roman" panose="02020603050405020304" pitchFamily="18" charset="0"/>
                </a:rPr>
                <a:t>Method</a:t>
              </a:r>
              <a:endParaRPr lang="zh-CN" altLang="en-US" sz="22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0FD5BEC1-B7AA-F284-EA4A-5CDE41BF5035}"/>
                </a:ext>
              </a:extLst>
            </p:cNvPr>
            <p:cNvSpPr txBox="1"/>
            <p:nvPr/>
          </p:nvSpPr>
          <p:spPr>
            <a:xfrm>
              <a:off x="8362225" y="100417"/>
              <a:ext cx="1015691" cy="4308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2200" dirty="0">
                  <a:solidFill>
                    <a:schemeClr val="bg1">
                      <a:lumMod val="95000"/>
                    </a:schemeClr>
                  </a:solidFill>
                  <a:latin typeface="Garamond" panose="02020404030301010803" pitchFamily="18" charset="0"/>
                  <a:cs typeface="Times New Roman" panose="02020603050405020304" pitchFamily="18" charset="0"/>
                </a:rPr>
                <a:t>Results</a:t>
              </a:r>
              <a:endParaRPr lang="zh-CN" altLang="en-US" sz="22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90056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8A73B6A-40BF-4D64-8ABE-13FF0BD321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232" y="1487784"/>
            <a:ext cx="11464777" cy="4941515"/>
          </a:xfrm>
        </p:spPr>
        <p:txBody>
          <a:bodyPr anchor="ctr">
            <a:normAutofit/>
          </a:bodyPr>
          <a:lstStyle/>
          <a:p>
            <a:pPr marL="365760" indent="-365760">
              <a:spcBef>
                <a:spcPts val="1200"/>
              </a:spcBef>
              <a:spcAft>
                <a:spcPts val="1800"/>
              </a:spcAft>
              <a:buFont typeface="Garamond" panose="02020404030301010803" pitchFamily="18" charset="0"/>
              <a:buChar char="○"/>
            </a:pPr>
            <a:r>
              <a:rPr lang="en-US" altLang="zh-TW" sz="2400" dirty="0">
                <a:latin typeface="Garamond" panose="02020404030301010803" pitchFamily="18" charset="0"/>
                <a:cs typeface="Times New Roman" panose="02020603050405020304" pitchFamily="18" charset="0"/>
              </a:rPr>
              <a:t>TCE maintains that to mitigate risk, farsighted firms typically use formal contracts and               ex post governance mechanisms to safeguard relationship-specific investments. </a:t>
            </a:r>
          </a:p>
          <a:p>
            <a:pPr marL="365760" indent="-365760">
              <a:spcBef>
                <a:spcPts val="1200"/>
              </a:spcBef>
              <a:buFont typeface="Garamond" panose="02020404030301010803" pitchFamily="18" charset="0"/>
              <a:buChar char="○"/>
            </a:pPr>
            <a:r>
              <a:rPr lang="en-US" altLang="zh-TW" sz="2400" dirty="0">
                <a:latin typeface="Garamond" panose="02020404030301010803" pitchFamily="18" charset="0"/>
                <a:cs typeface="Times New Roman" panose="02020603050405020304" pitchFamily="18" charset="0"/>
              </a:rPr>
              <a:t>In business practice, it is common that one firm makes unilateral relationship-specific investments in which reciprocal commitment from the other firm is neither expected nor forthcoming. </a:t>
            </a:r>
          </a:p>
          <a:p>
            <a:pPr marL="731520">
              <a:spcBef>
                <a:spcPts val="1200"/>
              </a:spcBef>
              <a:buFont typeface="Wingdings" panose="05000000000000000000" pitchFamily="2" charset="2"/>
              <a:buChar char=""/>
            </a:pPr>
            <a:r>
              <a:rPr lang="en-US" altLang="zh-TW" sz="2400" dirty="0">
                <a:latin typeface="Garamond" panose="02020404030301010803" pitchFamily="18" charset="0"/>
                <a:cs typeface="Times New Roman" panose="02020603050405020304" pitchFamily="18" charset="0"/>
              </a:rPr>
              <a:t>For example, OEM suppliers </a:t>
            </a:r>
            <a:r>
              <a:rPr lang="en-US" altLang="zh-TW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do not receive a reciprocal sunk-cost commitment </a:t>
            </a:r>
            <a:r>
              <a:rPr lang="en-US" altLang="zh-TW" sz="2400" dirty="0">
                <a:latin typeface="Garamond" panose="02020404030301010803" pitchFamily="18" charset="0"/>
                <a:cs typeface="Times New Roman" panose="02020603050405020304" pitchFamily="18" charset="0"/>
              </a:rPr>
              <a:t>from the buyer. </a:t>
            </a:r>
            <a:endParaRPr lang="en-US" altLang="zh-CN" sz="2400" dirty="0"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pPr marL="731520">
              <a:spcBef>
                <a:spcPts val="1200"/>
              </a:spcBef>
              <a:spcAft>
                <a:spcPts val="1800"/>
              </a:spcAft>
              <a:buFont typeface="Wingdings" panose="05000000000000000000" pitchFamily="2" charset="2"/>
              <a:buChar char=""/>
            </a:pPr>
            <a:r>
              <a:rPr lang="en-US" altLang="zh-CN" sz="2400" dirty="0">
                <a:latin typeface="Garamond" panose="02020404030301010803" pitchFamily="18" charset="0"/>
                <a:cs typeface="Times New Roman" panose="02020603050405020304" pitchFamily="18" charset="0"/>
              </a:rPr>
              <a:t>TCE considers decisions to make such investments as ‘</a:t>
            </a:r>
            <a:r>
              <a:rPr lang="en-US" altLang="zh-CN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myopia</a:t>
            </a:r>
            <a:r>
              <a:rPr lang="en-US" altLang="zh-CN" sz="2400" dirty="0">
                <a:latin typeface="Garamond" panose="02020404030301010803" pitchFamily="18" charset="0"/>
                <a:cs typeface="Times New Roman" panose="02020603050405020304" pitchFamily="18" charset="0"/>
              </a:rPr>
              <a:t>’.</a:t>
            </a:r>
          </a:p>
          <a:p>
            <a:pPr marL="365760" indent="-365760">
              <a:spcBef>
                <a:spcPts val="1200"/>
              </a:spcBef>
              <a:buFont typeface="Garamond" panose="02020404030301010803" pitchFamily="18" charset="0"/>
              <a:buChar char="○"/>
            </a:pPr>
            <a:r>
              <a:rPr lang="en-US" altLang="zh-TW" sz="2400" dirty="0">
                <a:latin typeface="Garamond" panose="02020404030301010803" pitchFamily="18" charset="0"/>
                <a:cs typeface="Times New Roman" panose="02020603050405020304" pitchFamily="18" charset="0"/>
              </a:rPr>
              <a:t>TCE has focused primarily on the </a:t>
            </a:r>
            <a:r>
              <a:rPr lang="en-US" altLang="zh-TW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individual transaction </a:t>
            </a:r>
            <a:r>
              <a:rPr lang="en-US" altLang="zh-TW" sz="2400" dirty="0">
                <a:latin typeface="Garamond" panose="02020404030301010803" pitchFamily="18" charset="0"/>
                <a:cs typeface="Times New Roman" panose="02020603050405020304" pitchFamily="18" charset="0"/>
              </a:rPr>
              <a:t>as the basic unit of analysis and has not fully explored the possibility that transactions may be interdependent and can have spillover effects.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3CD68F8-7F81-307C-0F25-FF8196D89050}"/>
              </a:ext>
            </a:extLst>
          </p:cNvPr>
          <p:cNvSpPr txBox="1"/>
          <p:nvPr/>
        </p:nvSpPr>
        <p:spPr>
          <a:xfrm>
            <a:off x="324232" y="876039"/>
            <a:ext cx="244965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just">
              <a:buNone/>
            </a:pPr>
            <a:r>
              <a:rPr lang="en-US" altLang="zh-TW" sz="2800" b="1" dirty="0">
                <a:solidFill>
                  <a:srgbClr val="15284C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Research Gap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74BB388-CD7C-2726-6F4D-BBC328654E7B}"/>
              </a:ext>
            </a:extLst>
          </p:cNvPr>
          <p:cNvSpPr/>
          <p:nvPr/>
        </p:nvSpPr>
        <p:spPr>
          <a:xfrm>
            <a:off x="0" y="0"/>
            <a:ext cx="2374985" cy="619829"/>
          </a:xfrm>
          <a:prstGeom prst="rect">
            <a:avLst/>
          </a:prstGeom>
          <a:solidFill>
            <a:srgbClr val="F15735"/>
          </a:solidFill>
          <a:ln>
            <a:solidFill>
              <a:srgbClr val="F157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9EBCA3D-7AA0-B3BE-36D3-8DE63535C98B}"/>
              </a:ext>
            </a:extLst>
          </p:cNvPr>
          <p:cNvGrpSpPr/>
          <p:nvPr/>
        </p:nvGrpSpPr>
        <p:grpSpPr>
          <a:xfrm>
            <a:off x="466117" y="94470"/>
            <a:ext cx="11118829" cy="436834"/>
            <a:chOff x="466117" y="94470"/>
            <a:chExt cx="11118829" cy="436834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A5BCA4D0-914F-89B6-DBF0-5E04A1854C25}"/>
                </a:ext>
              </a:extLst>
            </p:cNvPr>
            <p:cNvSpPr txBox="1"/>
            <p:nvPr/>
          </p:nvSpPr>
          <p:spPr>
            <a:xfrm>
              <a:off x="466117" y="100417"/>
              <a:ext cx="1571049" cy="4308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2200" dirty="0">
                  <a:solidFill>
                    <a:schemeClr val="bg1">
                      <a:lumMod val="95000"/>
                    </a:schemeClr>
                  </a:solidFill>
                  <a:latin typeface="Garamond" panose="02020404030301010803" pitchFamily="18" charset="0"/>
                  <a:cs typeface="Times New Roman" panose="02020603050405020304" pitchFamily="18" charset="0"/>
                </a:rPr>
                <a:t>Introduction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288B298-DE35-8A86-F762-7E24AB941CAE}"/>
                </a:ext>
              </a:extLst>
            </p:cNvPr>
            <p:cNvSpPr txBox="1"/>
            <p:nvPr/>
          </p:nvSpPr>
          <p:spPr>
            <a:xfrm>
              <a:off x="10197972" y="94470"/>
              <a:ext cx="1386974" cy="4308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zh-CN"/>
              </a:defPPr>
              <a:lvl1pPr>
                <a:defRPr sz="2200">
                  <a:solidFill>
                    <a:schemeClr val="bg1">
                      <a:lumMod val="95000"/>
                    </a:schemeClr>
                  </a:solidFill>
                  <a:latin typeface="Garamond" panose="02020404030301010803" pitchFamily="18" charset="0"/>
                  <a:cs typeface="Times New Roman" panose="02020603050405020304" pitchFamily="18" charset="0"/>
                </a:defRPr>
              </a:lvl1pPr>
            </a:lstStyle>
            <a:p>
              <a:r>
                <a:rPr lang="en-US" altLang="zh-CN" dirty="0"/>
                <a:t>Discussion</a:t>
              </a:r>
              <a:endParaRPr lang="zh-CN" altLang="en-US" dirty="0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C87D93C-0845-587A-557A-1381A57D3A89}"/>
                </a:ext>
              </a:extLst>
            </p:cNvPr>
            <p:cNvSpPr txBox="1"/>
            <p:nvPr/>
          </p:nvSpPr>
          <p:spPr>
            <a:xfrm>
              <a:off x="2857222" y="100417"/>
              <a:ext cx="2797153" cy="4308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2200" dirty="0">
                  <a:solidFill>
                    <a:schemeClr val="bg1">
                      <a:lumMod val="95000"/>
                    </a:schemeClr>
                  </a:solidFill>
                  <a:latin typeface="Garamond" panose="02020404030301010803" pitchFamily="18" charset="0"/>
                  <a:cs typeface="Times New Roman" panose="02020603050405020304" pitchFamily="18" charset="0"/>
                </a:rPr>
                <a:t>Theory and Hypotheses</a:t>
              </a:r>
              <a:endParaRPr lang="zh-CN" altLang="en-US" sz="22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4AE75BAD-2195-ABAC-1735-A19E3FEEF15E}"/>
                </a:ext>
              </a:extLst>
            </p:cNvPr>
            <p:cNvSpPr txBox="1"/>
            <p:nvPr/>
          </p:nvSpPr>
          <p:spPr>
            <a:xfrm>
              <a:off x="6474431" y="94470"/>
              <a:ext cx="1067738" cy="4308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2200" dirty="0">
                  <a:solidFill>
                    <a:schemeClr val="bg1">
                      <a:lumMod val="95000"/>
                    </a:schemeClr>
                  </a:solidFill>
                  <a:latin typeface="Garamond" panose="02020404030301010803" pitchFamily="18" charset="0"/>
                  <a:cs typeface="Times New Roman" panose="02020603050405020304" pitchFamily="18" charset="0"/>
                </a:rPr>
                <a:t>Method</a:t>
              </a:r>
              <a:endParaRPr lang="zh-CN" altLang="en-US" sz="22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8BD42761-1451-187E-F902-4E3422709CD9}"/>
                </a:ext>
              </a:extLst>
            </p:cNvPr>
            <p:cNvSpPr txBox="1"/>
            <p:nvPr/>
          </p:nvSpPr>
          <p:spPr>
            <a:xfrm>
              <a:off x="8362225" y="100417"/>
              <a:ext cx="1015691" cy="4308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2200" dirty="0">
                  <a:solidFill>
                    <a:schemeClr val="bg1">
                      <a:lumMod val="95000"/>
                    </a:schemeClr>
                  </a:solidFill>
                  <a:latin typeface="Garamond" panose="02020404030301010803" pitchFamily="18" charset="0"/>
                  <a:cs typeface="Times New Roman" panose="02020603050405020304" pitchFamily="18" charset="0"/>
                </a:rPr>
                <a:t>Results</a:t>
              </a:r>
              <a:endParaRPr lang="zh-CN" altLang="en-US" sz="22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42410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24E382F-1696-4F3C-25CC-33C195909D5E}"/>
              </a:ext>
            </a:extLst>
          </p:cNvPr>
          <p:cNvSpPr txBox="1"/>
          <p:nvPr/>
        </p:nvSpPr>
        <p:spPr>
          <a:xfrm>
            <a:off x="252123" y="973677"/>
            <a:ext cx="610316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just">
              <a:buNone/>
            </a:pPr>
            <a:r>
              <a:rPr lang="en-US" altLang="zh-TW" sz="2800" b="1" dirty="0">
                <a:solidFill>
                  <a:srgbClr val="15284C"/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Research Question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6A1074-AE63-FB86-6C0A-EE9AAD571DC5}"/>
              </a:ext>
            </a:extLst>
          </p:cNvPr>
          <p:cNvSpPr/>
          <p:nvPr/>
        </p:nvSpPr>
        <p:spPr>
          <a:xfrm>
            <a:off x="0" y="-2"/>
            <a:ext cx="2374985" cy="619829"/>
          </a:xfrm>
          <a:prstGeom prst="rect">
            <a:avLst/>
          </a:prstGeom>
          <a:solidFill>
            <a:srgbClr val="F15735"/>
          </a:solidFill>
          <a:ln>
            <a:solidFill>
              <a:srgbClr val="F157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198E984-257A-8B0A-8794-B2E81703650A}"/>
              </a:ext>
            </a:extLst>
          </p:cNvPr>
          <p:cNvGrpSpPr/>
          <p:nvPr/>
        </p:nvGrpSpPr>
        <p:grpSpPr>
          <a:xfrm>
            <a:off x="466117" y="94470"/>
            <a:ext cx="11118829" cy="436834"/>
            <a:chOff x="466117" y="94470"/>
            <a:chExt cx="11118829" cy="436834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B9D916A3-1593-EDC8-1C3F-106AFC24BA95}"/>
                </a:ext>
              </a:extLst>
            </p:cNvPr>
            <p:cNvSpPr txBox="1"/>
            <p:nvPr/>
          </p:nvSpPr>
          <p:spPr>
            <a:xfrm>
              <a:off x="466117" y="100417"/>
              <a:ext cx="1571049" cy="4308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2200" dirty="0">
                  <a:solidFill>
                    <a:schemeClr val="bg1">
                      <a:lumMod val="95000"/>
                    </a:schemeClr>
                  </a:solidFill>
                  <a:latin typeface="Garamond" panose="02020404030301010803" pitchFamily="18" charset="0"/>
                  <a:cs typeface="Times New Roman" panose="02020603050405020304" pitchFamily="18" charset="0"/>
                </a:rPr>
                <a:t>Introduction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FC3F5D84-B6A8-B5E7-6259-5B87D413AE36}"/>
                </a:ext>
              </a:extLst>
            </p:cNvPr>
            <p:cNvSpPr txBox="1"/>
            <p:nvPr/>
          </p:nvSpPr>
          <p:spPr>
            <a:xfrm>
              <a:off x="10197972" y="94470"/>
              <a:ext cx="1386974" cy="4308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zh-CN"/>
              </a:defPPr>
              <a:lvl1pPr>
                <a:defRPr sz="2200">
                  <a:solidFill>
                    <a:schemeClr val="bg1">
                      <a:lumMod val="95000"/>
                    </a:schemeClr>
                  </a:solidFill>
                  <a:latin typeface="Garamond" panose="02020404030301010803" pitchFamily="18" charset="0"/>
                  <a:cs typeface="Times New Roman" panose="02020603050405020304" pitchFamily="18" charset="0"/>
                </a:defRPr>
              </a:lvl1pPr>
            </a:lstStyle>
            <a:p>
              <a:r>
                <a:rPr lang="en-US" altLang="zh-CN" dirty="0"/>
                <a:t>Discussion</a:t>
              </a:r>
              <a:endParaRPr lang="zh-CN" altLang="en-US" dirty="0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43DAD80B-370C-5198-E83F-7E377F01095E}"/>
                </a:ext>
              </a:extLst>
            </p:cNvPr>
            <p:cNvSpPr txBox="1"/>
            <p:nvPr/>
          </p:nvSpPr>
          <p:spPr>
            <a:xfrm>
              <a:off x="2857222" y="100417"/>
              <a:ext cx="2797153" cy="4308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2200" dirty="0">
                  <a:solidFill>
                    <a:schemeClr val="bg1">
                      <a:lumMod val="95000"/>
                    </a:schemeClr>
                  </a:solidFill>
                  <a:latin typeface="Garamond" panose="02020404030301010803" pitchFamily="18" charset="0"/>
                  <a:cs typeface="Times New Roman" panose="02020603050405020304" pitchFamily="18" charset="0"/>
                </a:rPr>
                <a:t>Theory and Hypotheses</a:t>
              </a:r>
              <a:endParaRPr lang="zh-CN" altLang="en-US" sz="22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755DBB0A-C221-276D-499B-9ADF3ABC95F6}"/>
                </a:ext>
              </a:extLst>
            </p:cNvPr>
            <p:cNvSpPr txBox="1"/>
            <p:nvPr/>
          </p:nvSpPr>
          <p:spPr>
            <a:xfrm>
              <a:off x="6474431" y="94470"/>
              <a:ext cx="1067738" cy="4308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2200" dirty="0">
                  <a:solidFill>
                    <a:schemeClr val="bg1">
                      <a:lumMod val="95000"/>
                    </a:schemeClr>
                  </a:solidFill>
                  <a:latin typeface="Garamond" panose="02020404030301010803" pitchFamily="18" charset="0"/>
                  <a:cs typeface="Times New Roman" panose="02020603050405020304" pitchFamily="18" charset="0"/>
                </a:rPr>
                <a:t>Method</a:t>
              </a:r>
              <a:endParaRPr lang="zh-CN" altLang="en-US" sz="22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B6F38F55-FA26-01B7-CB1A-D16C0BDE9D9A}"/>
                </a:ext>
              </a:extLst>
            </p:cNvPr>
            <p:cNvSpPr txBox="1"/>
            <p:nvPr/>
          </p:nvSpPr>
          <p:spPr>
            <a:xfrm>
              <a:off x="8362225" y="100417"/>
              <a:ext cx="1015691" cy="4308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2200" dirty="0">
                  <a:solidFill>
                    <a:schemeClr val="bg1">
                      <a:lumMod val="95000"/>
                    </a:schemeClr>
                  </a:solidFill>
                  <a:latin typeface="Garamond" panose="02020404030301010803" pitchFamily="18" charset="0"/>
                  <a:cs typeface="Times New Roman" panose="02020603050405020304" pitchFamily="18" charset="0"/>
                </a:rPr>
                <a:t>Results</a:t>
              </a:r>
              <a:endParaRPr lang="zh-CN" altLang="en-US" sz="22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7702722C-DBA4-1F72-17A7-871789470488}"/>
              </a:ext>
            </a:extLst>
          </p:cNvPr>
          <p:cNvSpPr txBox="1"/>
          <p:nvPr/>
        </p:nvSpPr>
        <p:spPr>
          <a:xfrm>
            <a:off x="252123" y="1713586"/>
            <a:ext cx="11770090" cy="44319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Why do firms sometimes make unilateral relationship-specific investments without financial security?</a:t>
            </a:r>
          </a:p>
          <a:p>
            <a:endParaRPr lang="en-US" altLang="zh-CN" b="1" dirty="0">
              <a:solidFill>
                <a:srgbClr val="15284C"/>
              </a:solidFill>
            </a:endParaRPr>
          </a:p>
          <a:p>
            <a:pPr marL="342900" indent="-342900">
              <a:buFont typeface="Garamond" panose="02020404030301010803" pitchFamily="18" charset="0"/>
              <a:buChar char="○"/>
            </a:pPr>
            <a:r>
              <a:rPr lang="en-US" altLang="zh-CN" sz="2400" dirty="0">
                <a:latin typeface="Garamond" panose="02020404030301010803" pitchFamily="18" charset="0"/>
                <a:cs typeface="Times New Roman" panose="02020603050405020304" pitchFamily="18" charset="0"/>
              </a:rPr>
              <a:t>Go beyond traditional TCE that considers the individual transaction as the unit of analysis, and move toward </a:t>
            </a:r>
            <a:r>
              <a:rPr lang="en-US" altLang="zh-CN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a broader systems view of transactions</a:t>
            </a:r>
          </a:p>
          <a:p>
            <a:pPr marL="731520" indent="-274320"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Garamond" panose="02020404030301010803" pitchFamily="18" charset="0"/>
                <a:cs typeface="Times New Roman" panose="02020603050405020304" pitchFamily="18" charset="0"/>
              </a:rPr>
              <a:t>It is rational to take on investment projects, which have negative net present values from the perspective of a single transaction but that have positive overall net present values from a systems view of transactions.</a:t>
            </a:r>
          </a:p>
          <a:p>
            <a:pPr marL="342900" indent="-342900">
              <a:buFont typeface="Garamond" panose="02020404030301010803" pitchFamily="18" charset="0"/>
              <a:buChar char="○"/>
            </a:pPr>
            <a:endParaRPr lang="en-US" altLang="zh-CN" sz="2400" dirty="0"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Garamond" panose="02020404030301010803" pitchFamily="18" charset="0"/>
              <a:buChar char="○"/>
            </a:pPr>
            <a:r>
              <a:rPr lang="en-US" altLang="zh-CN" sz="2400" dirty="0">
                <a:latin typeface="Garamond" panose="02020404030301010803" pitchFamily="18" charset="0"/>
                <a:cs typeface="Times New Roman" panose="02020603050405020304" pitchFamily="18" charset="0"/>
              </a:rPr>
              <a:t>Relationship-specific investments may generate two </a:t>
            </a:r>
            <a:r>
              <a:rPr lang="en-US" altLang="zh-CN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Garamond" panose="02020404030301010803" pitchFamily="18" charset="0"/>
                <a:cs typeface="Times New Roman" panose="02020603050405020304" pitchFamily="18" charset="0"/>
              </a:rPr>
              <a:t>positive spillover</a:t>
            </a:r>
            <a:r>
              <a:rPr lang="en-US" altLang="zh-CN" sz="2400" dirty="0">
                <a:latin typeface="Garamond" panose="02020404030301010803" pitchFamily="18" charset="0"/>
                <a:cs typeface="Times New Roman" panose="02020603050405020304" pitchFamily="18" charset="0"/>
              </a:rPr>
              <a:t>: </a:t>
            </a:r>
          </a:p>
          <a:p>
            <a:pPr marL="731520" indent="-274320"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Garamond" panose="02020404030301010803" pitchFamily="18" charset="0"/>
                <a:cs typeface="Times New Roman" panose="02020603050405020304" pitchFamily="18" charset="0"/>
              </a:rPr>
              <a:t>Inter-project spillovers with the same transaction partner</a:t>
            </a:r>
          </a:p>
          <a:p>
            <a:pPr marL="731520" indent="-274320"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Garamond" panose="02020404030301010803" pitchFamily="18" charset="0"/>
                <a:cs typeface="Times New Roman" panose="02020603050405020304" pitchFamily="18" charset="0"/>
              </a:rPr>
              <a:t>Inter-project spillovers with other transaction parties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375085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0D1797A-FA2E-440B-BA48-CE617F7EC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214" y="836307"/>
            <a:ext cx="11795546" cy="483979"/>
          </a:xfrm>
          <a:noFill/>
        </p:spPr>
        <p:txBody>
          <a:bodyPr wrap="square">
            <a:spAutoFit/>
          </a:bodyPr>
          <a:lstStyle/>
          <a:p>
            <a:pPr algn="just"/>
            <a:r>
              <a:rPr lang="en-US" altLang="zh-TW" sz="2800" b="1" dirty="0">
                <a:solidFill>
                  <a:srgbClr val="15284C"/>
                </a:solidFill>
                <a:latin typeface="Garamond" panose="02020404030301010803" pitchFamily="18" charset="0"/>
                <a:ea typeface="+mn-ea"/>
                <a:cs typeface="Times New Roman" panose="02020603050405020304" pitchFamily="18" charset="0"/>
              </a:rPr>
              <a:t>Hypothesis 1: </a:t>
            </a:r>
            <a:r>
              <a:rPr lang="en-US" altLang="zh-TW" sz="2800" dirty="0">
                <a:solidFill>
                  <a:srgbClr val="15284C"/>
                </a:solidFill>
                <a:latin typeface="Garamond" panose="02020404030301010803" pitchFamily="18" charset="0"/>
              </a:rPr>
              <a:t>Knowledge spillovers and economic bonding relationships </a:t>
            </a:r>
            <a:endParaRPr lang="zh-TW" altLang="en-US" sz="2800" dirty="0">
              <a:solidFill>
                <a:srgbClr val="15284C"/>
              </a:solidFill>
              <a:latin typeface="Garamond" panose="02020404030301010803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82E739B-DA71-45A5-A248-12A9D86519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214" y="1625289"/>
            <a:ext cx="11672807" cy="3253557"/>
          </a:xfrm>
        </p:spPr>
        <p:txBody>
          <a:bodyPr>
            <a:noAutofit/>
          </a:bodyPr>
          <a:lstStyle/>
          <a:p>
            <a:pPr marL="365760" indent="-365760">
              <a:buFont typeface="Garamond" panose="02020404030301010803" pitchFamily="18" charset="0"/>
              <a:buChar char="○"/>
            </a:pPr>
            <a:r>
              <a:rPr lang="en-US" altLang="zh-TW" sz="2400" dirty="0">
                <a:latin typeface="Garamond" panose="02020404030301010803" pitchFamily="18" charset="0"/>
              </a:rPr>
              <a:t>OEM suppliers have an opportunity to develop multiple projects and economic bonding relationships with a particular buyer.</a:t>
            </a:r>
          </a:p>
          <a:p>
            <a:pPr lvl="1">
              <a:spcAft>
                <a:spcPts val="2400"/>
              </a:spcAft>
            </a:pPr>
            <a:r>
              <a:rPr lang="en-US" altLang="zh-TW" dirty="0">
                <a:latin typeface="Garamond" panose="02020404030301010803" pitchFamily="18" charset="0"/>
              </a:rPr>
              <a:t>OEM suppliers accumulate partner-specific knowledge </a:t>
            </a:r>
            <a:r>
              <a:rPr lang="zh-CN" altLang="en-US" dirty="0">
                <a:latin typeface="Garamond" panose="02020404030301010803" pitchFamily="18" charset="0"/>
              </a:rPr>
              <a:t>→ </a:t>
            </a:r>
            <a:r>
              <a:rPr lang="en-US" altLang="zh-CN" dirty="0">
                <a:latin typeface="Garamond" panose="02020404030301010803" pitchFamily="18" charset="0"/>
              </a:rPr>
              <a:t>develop interorganizational routines </a:t>
            </a:r>
            <a:r>
              <a:rPr lang="zh-CN" altLang="en-US" dirty="0">
                <a:latin typeface="Garamond" panose="02020404030301010803" pitchFamily="18" charset="0"/>
              </a:rPr>
              <a:t>→ </a:t>
            </a:r>
            <a:r>
              <a:rPr lang="en-US" altLang="zh-CN" dirty="0">
                <a:latin typeface="Garamond" panose="02020404030301010803" pitchFamily="18" charset="0"/>
              </a:rPr>
              <a:t>outperform other potential suppliers in future transactions</a:t>
            </a:r>
          </a:p>
          <a:p>
            <a:pPr marL="365760" lvl="1" indent="-365760">
              <a:buFont typeface="Garamond" panose="02020404030301010803" pitchFamily="18" charset="0"/>
              <a:buChar char="○"/>
            </a:pPr>
            <a:r>
              <a:rPr lang="en-US" altLang="zh-TW" dirty="0">
                <a:latin typeface="Garamond" panose="02020404030301010803" pitchFamily="18" charset="0"/>
              </a:rPr>
              <a:t>Suppliers’ relationship-specific investments may increase the economic incentive of their clients to transfer knowledge and information to these suppliers. </a:t>
            </a:r>
          </a:p>
          <a:p>
            <a:pPr lvl="1"/>
            <a:r>
              <a:rPr lang="en-US" altLang="zh-TW" dirty="0">
                <a:latin typeface="Garamond" panose="02020404030301010803" pitchFamily="18" charset="0"/>
              </a:rPr>
              <a:t>Unilateral investments serve as sunk-cost commitments </a:t>
            </a:r>
            <a:r>
              <a:rPr lang="zh-CN" altLang="en-US" dirty="0">
                <a:latin typeface="Garamond" panose="02020404030301010803" pitchFamily="18" charset="0"/>
              </a:rPr>
              <a:t>→ </a:t>
            </a:r>
            <a:r>
              <a:rPr lang="en-US" altLang="zh-TW" dirty="0">
                <a:latin typeface="Garamond" panose="02020404030301010803" pitchFamily="18" charset="0"/>
              </a:rPr>
              <a:t>Reduce buyers’ concerns about information leaking to their competitors </a:t>
            </a:r>
            <a:r>
              <a:rPr lang="zh-CN" altLang="en-US" dirty="0">
                <a:latin typeface="Garamond" panose="02020404030301010803" pitchFamily="18" charset="0"/>
              </a:rPr>
              <a:t>→ </a:t>
            </a:r>
            <a:r>
              <a:rPr lang="en-US" altLang="zh-CN" dirty="0">
                <a:latin typeface="Garamond" panose="02020404030301010803" pitchFamily="18" charset="0"/>
              </a:rPr>
              <a:t>Information sharing and knowledge-sharing</a:t>
            </a:r>
            <a:endParaRPr lang="en-US" altLang="zh-TW" dirty="0">
              <a:latin typeface="Garamond" panose="02020404030301010803" pitchFamily="18" charset="0"/>
            </a:endParaRPr>
          </a:p>
        </p:txBody>
      </p:sp>
      <p:sp>
        <p:nvSpPr>
          <p:cNvPr id="4" name="모서리가 둥근 직사각형 4">
            <a:extLst>
              <a:ext uri="{FF2B5EF4-FFF2-40B4-BE49-F238E27FC236}">
                <a16:creationId xmlns:a16="http://schemas.microsoft.com/office/drawing/2014/main" id="{9D1FD170-ED3F-43C0-A82F-00CB2BFAB4F6}"/>
              </a:ext>
            </a:extLst>
          </p:cNvPr>
          <p:cNvSpPr/>
          <p:nvPr/>
        </p:nvSpPr>
        <p:spPr>
          <a:xfrm>
            <a:off x="251213" y="5058292"/>
            <a:ext cx="11672807" cy="1287276"/>
          </a:xfrm>
          <a:prstGeom prst="roundRect">
            <a:avLst/>
          </a:prstGeom>
          <a:solidFill>
            <a:srgbClr val="15284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400" b="1" dirty="0">
                <a:solidFill>
                  <a:schemeClr val="bg1"/>
                </a:solidFill>
                <a:latin typeface="Garamond" panose="02020404030301010803" pitchFamily="18" charset="0"/>
              </a:rPr>
              <a:t>Hypothesis 1: The greater the economic value of inter-project knowledge spillover effects with a particular client, the more likely OEM suppliers will make unilateral relationship-specific investments.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020510-BFED-BF01-B31A-6544C52D0CDC}"/>
              </a:ext>
            </a:extLst>
          </p:cNvPr>
          <p:cNvSpPr/>
          <p:nvPr/>
        </p:nvSpPr>
        <p:spPr>
          <a:xfrm>
            <a:off x="2501926" y="-2"/>
            <a:ext cx="3463153" cy="619829"/>
          </a:xfrm>
          <a:prstGeom prst="rect">
            <a:avLst/>
          </a:prstGeom>
          <a:solidFill>
            <a:srgbClr val="F15735"/>
          </a:solidFill>
          <a:ln>
            <a:solidFill>
              <a:srgbClr val="F157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BBC8D53-6E1A-C26D-D9C1-83C46F493128}"/>
              </a:ext>
            </a:extLst>
          </p:cNvPr>
          <p:cNvGrpSpPr/>
          <p:nvPr/>
        </p:nvGrpSpPr>
        <p:grpSpPr>
          <a:xfrm>
            <a:off x="466117" y="94470"/>
            <a:ext cx="11118829" cy="436834"/>
            <a:chOff x="466117" y="94470"/>
            <a:chExt cx="11118829" cy="436834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FA51394D-4DAE-668E-57EB-901523CB2D55}"/>
                </a:ext>
              </a:extLst>
            </p:cNvPr>
            <p:cNvSpPr txBox="1"/>
            <p:nvPr/>
          </p:nvSpPr>
          <p:spPr>
            <a:xfrm>
              <a:off x="466117" y="100417"/>
              <a:ext cx="1571049" cy="4308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2200" dirty="0">
                  <a:solidFill>
                    <a:schemeClr val="bg1">
                      <a:lumMod val="95000"/>
                    </a:schemeClr>
                  </a:solidFill>
                  <a:latin typeface="Garamond" panose="02020404030301010803" pitchFamily="18" charset="0"/>
                  <a:cs typeface="Times New Roman" panose="02020603050405020304" pitchFamily="18" charset="0"/>
                </a:rPr>
                <a:t>Introduction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0E9CA87F-F9E9-08E7-65F5-BF1E95D41DF5}"/>
                </a:ext>
              </a:extLst>
            </p:cNvPr>
            <p:cNvSpPr txBox="1"/>
            <p:nvPr/>
          </p:nvSpPr>
          <p:spPr>
            <a:xfrm>
              <a:off x="10197972" y="94470"/>
              <a:ext cx="1386974" cy="4308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zh-CN"/>
              </a:defPPr>
              <a:lvl1pPr>
                <a:defRPr sz="2200">
                  <a:solidFill>
                    <a:schemeClr val="bg1">
                      <a:lumMod val="95000"/>
                    </a:schemeClr>
                  </a:solidFill>
                  <a:latin typeface="Garamond" panose="02020404030301010803" pitchFamily="18" charset="0"/>
                  <a:cs typeface="Times New Roman" panose="02020603050405020304" pitchFamily="18" charset="0"/>
                </a:defRPr>
              </a:lvl1pPr>
            </a:lstStyle>
            <a:p>
              <a:r>
                <a:rPr lang="en-US" altLang="zh-CN" dirty="0"/>
                <a:t>Discussion</a:t>
              </a:r>
              <a:endParaRPr lang="zh-CN" altLang="en-US" dirty="0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BEDCC01-8826-1338-5E3F-E251792FF04F}"/>
                </a:ext>
              </a:extLst>
            </p:cNvPr>
            <p:cNvSpPr txBox="1"/>
            <p:nvPr/>
          </p:nvSpPr>
          <p:spPr>
            <a:xfrm>
              <a:off x="2857222" y="100417"/>
              <a:ext cx="2797153" cy="4308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2200" dirty="0">
                  <a:solidFill>
                    <a:schemeClr val="bg1">
                      <a:lumMod val="95000"/>
                    </a:schemeClr>
                  </a:solidFill>
                  <a:latin typeface="Garamond" panose="02020404030301010803" pitchFamily="18" charset="0"/>
                  <a:cs typeface="Times New Roman" panose="02020603050405020304" pitchFamily="18" charset="0"/>
                </a:rPr>
                <a:t>Theory and Hypotheses</a:t>
              </a:r>
              <a:endParaRPr lang="zh-CN" altLang="en-US" sz="22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40EA4CDF-AF34-E60E-118C-7B9D5215230D}"/>
                </a:ext>
              </a:extLst>
            </p:cNvPr>
            <p:cNvSpPr txBox="1"/>
            <p:nvPr/>
          </p:nvSpPr>
          <p:spPr>
            <a:xfrm>
              <a:off x="6474431" y="94470"/>
              <a:ext cx="1067738" cy="4308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2200" dirty="0">
                  <a:solidFill>
                    <a:schemeClr val="bg1">
                      <a:lumMod val="95000"/>
                    </a:schemeClr>
                  </a:solidFill>
                  <a:latin typeface="Garamond" panose="02020404030301010803" pitchFamily="18" charset="0"/>
                  <a:cs typeface="Times New Roman" panose="02020603050405020304" pitchFamily="18" charset="0"/>
                </a:rPr>
                <a:t>Method</a:t>
              </a:r>
              <a:endParaRPr lang="zh-CN" altLang="en-US" sz="22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AB94CFBD-7A6D-DBD5-F545-12BD8A6F77E7}"/>
                </a:ext>
              </a:extLst>
            </p:cNvPr>
            <p:cNvSpPr txBox="1"/>
            <p:nvPr/>
          </p:nvSpPr>
          <p:spPr>
            <a:xfrm>
              <a:off x="8362225" y="100417"/>
              <a:ext cx="1015691" cy="4308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2200" dirty="0">
                  <a:solidFill>
                    <a:schemeClr val="bg1">
                      <a:lumMod val="95000"/>
                    </a:schemeClr>
                  </a:solidFill>
                  <a:latin typeface="Garamond" panose="02020404030301010803" pitchFamily="18" charset="0"/>
                  <a:cs typeface="Times New Roman" panose="02020603050405020304" pitchFamily="18" charset="0"/>
                </a:rPr>
                <a:t>Results</a:t>
              </a:r>
              <a:endParaRPr lang="zh-CN" altLang="en-US" sz="22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12262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82E739B-DA71-45A5-A248-12A9D86519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214" y="2028248"/>
            <a:ext cx="11635986" cy="1606054"/>
          </a:xfrm>
        </p:spPr>
        <p:txBody>
          <a:bodyPr>
            <a:normAutofit/>
          </a:bodyPr>
          <a:lstStyle/>
          <a:p>
            <a:pPr marL="365760" indent="-365760">
              <a:buFont typeface="Garamond" panose="02020404030301010803" pitchFamily="18" charset="0"/>
              <a:buChar char="○"/>
            </a:pPr>
            <a:r>
              <a:rPr lang="en-US" altLang="zh-TW" sz="2400" dirty="0">
                <a:latin typeface="Garamond" panose="02020404030301010803" pitchFamily="18" charset="0"/>
              </a:rPr>
              <a:t>The exchange relationship enables the supplier to develop dynamic capabilities. </a:t>
            </a:r>
          </a:p>
          <a:p>
            <a:pPr marL="685800"/>
            <a:r>
              <a:rPr lang="en-US" altLang="zh-TW" sz="2400" dirty="0">
                <a:latin typeface="Garamond" panose="02020404030301010803" pitchFamily="18" charset="0"/>
              </a:rPr>
              <a:t>The OEM supplier can apply its newly created capabilities not only to various stages of vertical supply chain activities with the same buyer, but also to a broader customer scope.</a:t>
            </a:r>
            <a:endParaRPr lang="zh-TW" altLang="en-US" sz="2400" dirty="0">
              <a:latin typeface="Garamond" panose="02020404030301010803" pitchFamily="18" charset="0"/>
            </a:endParaRPr>
          </a:p>
        </p:txBody>
      </p:sp>
      <p:sp>
        <p:nvSpPr>
          <p:cNvPr id="10" name="모서리가 둥근 직사각형 10">
            <a:extLst>
              <a:ext uri="{FF2B5EF4-FFF2-40B4-BE49-F238E27FC236}">
                <a16:creationId xmlns:a16="http://schemas.microsoft.com/office/drawing/2014/main" id="{18E61E6C-E47C-415E-A30F-CDE93452CBC7}"/>
              </a:ext>
            </a:extLst>
          </p:cNvPr>
          <p:cNvSpPr/>
          <p:nvPr/>
        </p:nvSpPr>
        <p:spPr>
          <a:xfrm>
            <a:off x="198227" y="4938313"/>
            <a:ext cx="11795546" cy="1027839"/>
          </a:xfrm>
          <a:prstGeom prst="roundRect">
            <a:avLst/>
          </a:prstGeom>
          <a:solidFill>
            <a:srgbClr val="15284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2400" dirty="0">
                <a:solidFill>
                  <a:schemeClr val="bg1"/>
                </a:solidFill>
                <a:latin typeface="Garamond" panose="02020404030301010803" pitchFamily="18" charset="0"/>
              </a:rPr>
              <a:t>Hypothesis 2: The greater the economic value of inter-project knowledge spillover effects with other clients, the more likely OEM suppliers will make unilateral relationship-specific investments.</a:t>
            </a:r>
          </a:p>
        </p:txBody>
      </p:sp>
      <p:sp>
        <p:nvSpPr>
          <p:cNvPr id="6" name="標題 1">
            <a:extLst>
              <a:ext uri="{FF2B5EF4-FFF2-40B4-BE49-F238E27FC236}">
                <a16:creationId xmlns:a16="http://schemas.microsoft.com/office/drawing/2014/main" id="{E64C803C-9F14-3C9C-AC35-71C55C84A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214" y="836307"/>
            <a:ext cx="9465131" cy="483979"/>
          </a:xfrm>
          <a:noFill/>
        </p:spPr>
        <p:txBody>
          <a:bodyPr wrap="square">
            <a:spAutoFit/>
          </a:bodyPr>
          <a:lstStyle/>
          <a:p>
            <a:pPr algn="just"/>
            <a:r>
              <a:rPr lang="en-US" altLang="zh-TW" sz="2800" b="1" dirty="0">
                <a:solidFill>
                  <a:srgbClr val="15284C"/>
                </a:solidFill>
                <a:latin typeface="Garamond" panose="02020404030301010803" pitchFamily="18" charset="0"/>
                <a:ea typeface="+mn-ea"/>
                <a:cs typeface="Times New Roman" panose="02020603050405020304" pitchFamily="18" charset="0"/>
              </a:rPr>
              <a:t>Hypothesis 2: </a:t>
            </a:r>
            <a:r>
              <a:rPr lang="en-US" altLang="zh-TW" sz="2800" dirty="0">
                <a:solidFill>
                  <a:srgbClr val="15284C"/>
                </a:solidFill>
                <a:latin typeface="Garamond" panose="02020404030301010803" pitchFamily="18" charset="0"/>
                <a:ea typeface="+mn-ea"/>
                <a:cs typeface="Times New Roman" panose="02020603050405020304" pitchFamily="18" charset="0"/>
              </a:rPr>
              <a:t>Knowledge spillovers and capability leveraging</a:t>
            </a:r>
            <a:endParaRPr lang="zh-TW" altLang="en-US" sz="2800" dirty="0">
              <a:solidFill>
                <a:srgbClr val="15284C"/>
              </a:solidFill>
              <a:latin typeface="Garamond" panose="02020404030301010803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350124-621C-DFA7-BD46-89B63D2ACADD}"/>
              </a:ext>
            </a:extLst>
          </p:cNvPr>
          <p:cNvSpPr/>
          <p:nvPr/>
        </p:nvSpPr>
        <p:spPr>
          <a:xfrm>
            <a:off x="2501926" y="-2"/>
            <a:ext cx="3463153" cy="619829"/>
          </a:xfrm>
          <a:prstGeom prst="rect">
            <a:avLst/>
          </a:prstGeom>
          <a:solidFill>
            <a:srgbClr val="F15735"/>
          </a:solidFill>
          <a:ln>
            <a:solidFill>
              <a:srgbClr val="F157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6F976032-C2DF-3C26-E6E0-1A18B9B00164}"/>
              </a:ext>
            </a:extLst>
          </p:cNvPr>
          <p:cNvGrpSpPr/>
          <p:nvPr/>
        </p:nvGrpSpPr>
        <p:grpSpPr>
          <a:xfrm>
            <a:off x="466117" y="94470"/>
            <a:ext cx="11118829" cy="436834"/>
            <a:chOff x="466117" y="94470"/>
            <a:chExt cx="11118829" cy="436834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E1BD2D97-D11A-81F3-BB05-6B870E9293F2}"/>
                </a:ext>
              </a:extLst>
            </p:cNvPr>
            <p:cNvSpPr txBox="1"/>
            <p:nvPr/>
          </p:nvSpPr>
          <p:spPr>
            <a:xfrm>
              <a:off x="466117" y="100417"/>
              <a:ext cx="1571049" cy="4308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2200" dirty="0">
                  <a:solidFill>
                    <a:schemeClr val="bg1">
                      <a:lumMod val="95000"/>
                    </a:schemeClr>
                  </a:solidFill>
                  <a:latin typeface="Garamond" panose="02020404030301010803" pitchFamily="18" charset="0"/>
                  <a:cs typeface="Times New Roman" panose="02020603050405020304" pitchFamily="18" charset="0"/>
                </a:rPr>
                <a:t>Introduction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E2EDFBD2-7D0F-09A3-25FC-1DE964F3B595}"/>
                </a:ext>
              </a:extLst>
            </p:cNvPr>
            <p:cNvSpPr txBox="1"/>
            <p:nvPr/>
          </p:nvSpPr>
          <p:spPr>
            <a:xfrm>
              <a:off x="10197972" y="94470"/>
              <a:ext cx="1386974" cy="4308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zh-CN"/>
              </a:defPPr>
              <a:lvl1pPr>
                <a:defRPr sz="2200">
                  <a:solidFill>
                    <a:schemeClr val="bg1">
                      <a:lumMod val="95000"/>
                    </a:schemeClr>
                  </a:solidFill>
                  <a:latin typeface="Garamond" panose="02020404030301010803" pitchFamily="18" charset="0"/>
                  <a:cs typeface="Times New Roman" panose="02020603050405020304" pitchFamily="18" charset="0"/>
                </a:defRPr>
              </a:lvl1pPr>
            </a:lstStyle>
            <a:p>
              <a:r>
                <a:rPr lang="en-US" altLang="zh-CN" dirty="0"/>
                <a:t>Discussion</a:t>
              </a:r>
              <a:endParaRPr lang="zh-CN" altLang="en-US" dirty="0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CEBE2DC-8E7D-92A5-704B-DAF9A3DF84DE}"/>
                </a:ext>
              </a:extLst>
            </p:cNvPr>
            <p:cNvSpPr txBox="1"/>
            <p:nvPr/>
          </p:nvSpPr>
          <p:spPr>
            <a:xfrm>
              <a:off x="2857222" y="100417"/>
              <a:ext cx="2797153" cy="4308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2200" dirty="0">
                  <a:solidFill>
                    <a:schemeClr val="bg1">
                      <a:lumMod val="95000"/>
                    </a:schemeClr>
                  </a:solidFill>
                  <a:latin typeface="Garamond" panose="02020404030301010803" pitchFamily="18" charset="0"/>
                  <a:cs typeface="Times New Roman" panose="02020603050405020304" pitchFamily="18" charset="0"/>
                </a:rPr>
                <a:t>Theory and Hypotheses</a:t>
              </a:r>
              <a:endParaRPr lang="zh-CN" altLang="en-US" sz="22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2083B80-0659-67C7-6A50-F886BFFA1F38}"/>
                </a:ext>
              </a:extLst>
            </p:cNvPr>
            <p:cNvSpPr txBox="1"/>
            <p:nvPr/>
          </p:nvSpPr>
          <p:spPr>
            <a:xfrm>
              <a:off x="6474431" y="94470"/>
              <a:ext cx="1067738" cy="4308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2200" dirty="0">
                  <a:solidFill>
                    <a:schemeClr val="bg1">
                      <a:lumMod val="95000"/>
                    </a:schemeClr>
                  </a:solidFill>
                  <a:latin typeface="Garamond" panose="02020404030301010803" pitchFamily="18" charset="0"/>
                  <a:cs typeface="Times New Roman" panose="02020603050405020304" pitchFamily="18" charset="0"/>
                </a:rPr>
                <a:t>Method</a:t>
              </a:r>
              <a:endParaRPr lang="zh-CN" altLang="en-US" sz="22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62E1B6B-4FA2-C2A6-D4E2-34A12D358A99}"/>
                </a:ext>
              </a:extLst>
            </p:cNvPr>
            <p:cNvSpPr txBox="1"/>
            <p:nvPr/>
          </p:nvSpPr>
          <p:spPr>
            <a:xfrm>
              <a:off x="8362225" y="100417"/>
              <a:ext cx="1015691" cy="4308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2200" dirty="0">
                  <a:solidFill>
                    <a:schemeClr val="bg1">
                      <a:lumMod val="95000"/>
                    </a:schemeClr>
                  </a:solidFill>
                  <a:latin typeface="Garamond" panose="02020404030301010803" pitchFamily="18" charset="0"/>
                  <a:cs typeface="Times New Roman" panose="02020603050405020304" pitchFamily="18" charset="0"/>
                </a:rPr>
                <a:t>Results</a:t>
              </a:r>
              <a:endParaRPr lang="zh-CN" altLang="en-US" sz="22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01214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26B13B2-D0A3-4282-8CC4-9793B23BE3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117" y="1807091"/>
            <a:ext cx="11438097" cy="2237134"/>
          </a:xfrm>
        </p:spPr>
        <p:txBody>
          <a:bodyPr>
            <a:noAutofit/>
          </a:bodyPr>
          <a:lstStyle/>
          <a:p>
            <a:pPr marL="365760" indent="-365760">
              <a:buFont typeface="Garamond" panose="02020404030301010803" pitchFamily="18" charset="0"/>
              <a:buChar char="○"/>
            </a:pPr>
            <a:r>
              <a:rPr lang="en-US" altLang="zh-TW" sz="2400" dirty="0">
                <a:latin typeface="Garamond" panose="02020404030301010803" pitchFamily="18" charset="0"/>
              </a:rPr>
              <a:t>Supplier’s relationship with major OEM buyer can benefit its transactional relationships with other OEM buyers.</a:t>
            </a:r>
          </a:p>
          <a:p>
            <a:pPr marL="685800"/>
            <a:r>
              <a:rPr lang="en-US" altLang="zh-TW" sz="2400" dirty="0">
                <a:latin typeface="Garamond" panose="02020404030301010803" pitchFamily="18" charset="0"/>
              </a:rPr>
              <a:t>Being endorsed by a major OEM buyer reduces the market uncertainty of other buyers concerning the supplier’s capabilities. </a:t>
            </a:r>
          </a:p>
          <a:p>
            <a:pPr marL="685800"/>
            <a:r>
              <a:rPr lang="en-US" altLang="zh-TW" sz="2400" dirty="0">
                <a:latin typeface="Garamond" panose="02020404030301010803" pitchFamily="18" charset="0"/>
              </a:rPr>
              <a:t>Such reputation effects should be highest when there are substantial differences in market status between these transaction parties. </a:t>
            </a:r>
          </a:p>
        </p:txBody>
      </p:sp>
      <p:sp>
        <p:nvSpPr>
          <p:cNvPr id="4" name="모서리가 둥근 직사각형 4">
            <a:extLst>
              <a:ext uri="{FF2B5EF4-FFF2-40B4-BE49-F238E27FC236}">
                <a16:creationId xmlns:a16="http://schemas.microsoft.com/office/drawing/2014/main" id="{3EFBE193-71BC-47DA-BE19-EDD67D451F99}"/>
              </a:ext>
            </a:extLst>
          </p:cNvPr>
          <p:cNvSpPr/>
          <p:nvPr/>
        </p:nvSpPr>
        <p:spPr>
          <a:xfrm>
            <a:off x="251214" y="4971981"/>
            <a:ext cx="11599165" cy="894283"/>
          </a:xfrm>
          <a:prstGeom prst="roundRect">
            <a:avLst/>
          </a:prstGeom>
          <a:solidFill>
            <a:srgbClr val="15284C"/>
          </a:solidFill>
          <a:ln>
            <a:solidFill>
              <a:srgbClr val="1528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lang="en-US" altLang="ko-KR" sz="24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</a:rPr>
              <a:t>Hypothesis 3: The greater the economic value of reputation spillover effects with other clients, the more likely OEM suppliers will make unilateral relationship-specific investments.</a:t>
            </a:r>
          </a:p>
        </p:txBody>
      </p:sp>
      <p:sp>
        <p:nvSpPr>
          <p:cNvPr id="7" name="標題 1">
            <a:extLst>
              <a:ext uri="{FF2B5EF4-FFF2-40B4-BE49-F238E27FC236}">
                <a16:creationId xmlns:a16="http://schemas.microsoft.com/office/drawing/2014/main" id="{8C7178CF-C156-D0AB-541A-FFC11D0B5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214" y="836307"/>
            <a:ext cx="9465131" cy="483979"/>
          </a:xfrm>
          <a:noFill/>
        </p:spPr>
        <p:txBody>
          <a:bodyPr wrap="square">
            <a:spAutoFit/>
          </a:bodyPr>
          <a:lstStyle/>
          <a:p>
            <a:pPr algn="just"/>
            <a:r>
              <a:rPr lang="en-US" altLang="zh-TW" sz="2800" b="1" dirty="0">
                <a:solidFill>
                  <a:srgbClr val="15284C"/>
                </a:solidFill>
                <a:latin typeface="Garamond" panose="02020404030301010803" pitchFamily="18" charset="0"/>
                <a:ea typeface="+mn-ea"/>
                <a:cs typeface="Times New Roman" panose="02020603050405020304" pitchFamily="18" charset="0"/>
              </a:rPr>
              <a:t>Hypothesis 3: </a:t>
            </a:r>
            <a:r>
              <a:rPr lang="en-US" altLang="zh-TW" sz="2800" dirty="0">
                <a:solidFill>
                  <a:srgbClr val="15284C"/>
                </a:solidFill>
                <a:latin typeface="Garamond" panose="02020404030301010803" pitchFamily="18" charset="0"/>
                <a:ea typeface="+mn-ea"/>
                <a:cs typeface="Times New Roman" panose="02020603050405020304" pitchFamily="18" charset="0"/>
              </a:rPr>
              <a:t>Reputation spillovers and endorsement effect</a:t>
            </a:r>
            <a:endParaRPr lang="zh-TW" altLang="en-US" sz="2800" dirty="0">
              <a:solidFill>
                <a:srgbClr val="15284C"/>
              </a:solidFill>
              <a:latin typeface="Garamond" panose="02020404030301010803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51A4760-56D9-446B-E4BF-2317DFF9986A}"/>
              </a:ext>
            </a:extLst>
          </p:cNvPr>
          <p:cNvSpPr/>
          <p:nvPr/>
        </p:nvSpPr>
        <p:spPr>
          <a:xfrm>
            <a:off x="2501926" y="-2"/>
            <a:ext cx="3463153" cy="619829"/>
          </a:xfrm>
          <a:prstGeom prst="rect">
            <a:avLst/>
          </a:prstGeom>
          <a:solidFill>
            <a:srgbClr val="F15735"/>
          </a:solidFill>
          <a:ln>
            <a:solidFill>
              <a:srgbClr val="F157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B01ABAEA-05E6-B57F-E9E3-B940E55BED6F}"/>
              </a:ext>
            </a:extLst>
          </p:cNvPr>
          <p:cNvGrpSpPr/>
          <p:nvPr/>
        </p:nvGrpSpPr>
        <p:grpSpPr>
          <a:xfrm>
            <a:off x="466117" y="94470"/>
            <a:ext cx="11118829" cy="436834"/>
            <a:chOff x="466117" y="94470"/>
            <a:chExt cx="11118829" cy="436834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C3866B1-A28D-BC4C-8E63-02D883F5CFAD}"/>
                </a:ext>
              </a:extLst>
            </p:cNvPr>
            <p:cNvSpPr txBox="1"/>
            <p:nvPr/>
          </p:nvSpPr>
          <p:spPr>
            <a:xfrm>
              <a:off x="466117" y="100417"/>
              <a:ext cx="1571049" cy="4308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2200" dirty="0">
                  <a:solidFill>
                    <a:schemeClr val="bg1">
                      <a:lumMod val="95000"/>
                    </a:schemeClr>
                  </a:solidFill>
                  <a:latin typeface="Garamond" panose="02020404030301010803" pitchFamily="18" charset="0"/>
                  <a:cs typeface="Times New Roman" panose="02020603050405020304" pitchFamily="18" charset="0"/>
                </a:rPr>
                <a:t>Introduction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27976103-7B9D-47FD-BDCC-7D104B573684}"/>
                </a:ext>
              </a:extLst>
            </p:cNvPr>
            <p:cNvSpPr txBox="1"/>
            <p:nvPr/>
          </p:nvSpPr>
          <p:spPr>
            <a:xfrm>
              <a:off x="10197972" y="94470"/>
              <a:ext cx="1386974" cy="4308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zh-CN"/>
              </a:defPPr>
              <a:lvl1pPr>
                <a:defRPr sz="2200">
                  <a:solidFill>
                    <a:schemeClr val="bg1">
                      <a:lumMod val="95000"/>
                    </a:schemeClr>
                  </a:solidFill>
                  <a:latin typeface="Garamond" panose="02020404030301010803" pitchFamily="18" charset="0"/>
                  <a:cs typeface="Times New Roman" panose="02020603050405020304" pitchFamily="18" charset="0"/>
                </a:defRPr>
              </a:lvl1pPr>
            </a:lstStyle>
            <a:p>
              <a:r>
                <a:rPr lang="en-US" altLang="zh-CN" dirty="0"/>
                <a:t>Discussion</a:t>
              </a:r>
              <a:endParaRPr lang="zh-CN" altLang="en-US" dirty="0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211FD8F-7B13-BCAB-A0CA-C456D256348E}"/>
                </a:ext>
              </a:extLst>
            </p:cNvPr>
            <p:cNvSpPr txBox="1"/>
            <p:nvPr/>
          </p:nvSpPr>
          <p:spPr>
            <a:xfrm>
              <a:off x="2857222" y="100417"/>
              <a:ext cx="2797153" cy="4308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2200" dirty="0">
                  <a:solidFill>
                    <a:schemeClr val="bg1">
                      <a:lumMod val="95000"/>
                    </a:schemeClr>
                  </a:solidFill>
                  <a:latin typeface="Garamond" panose="02020404030301010803" pitchFamily="18" charset="0"/>
                  <a:cs typeface="Times New Roman" panose="02020603050405020304" pitchFamily="18" charset="0"/>
                </a:rPr>
                <a:t>Theory and Hypotheses</a:t>
              </a:r>
              <a:endParaRPr lang="zh-CN" altLang="en-US" sz="22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917FAA55-0D0D-3A0A-1971-203058FC9FFD}"/>
                </a:ext>
              </a:extLst>
            </p:cNvPr>
            <p:cNvSpPr txBox="1"/>
            <p:nvPr/>
          </p:nvSpPr>
          <p:spPr>
            <a:xfrm>
              <a:off x="6474431" y="94470"/>
              <a:ext cx="1067738" cy="4308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2200" dirty="0">
                  <a:solidFill>
                    <a:schemeClr val="bg1">
                      <a:lumMod val="95000"/>
                    </a:schemeClr>
                  </a:solidFill>
                  <a:latin typeface="Garamond" panose="02020404030301010803" pitchFamily="18" charset="0"/>
                  <a:cs typeface="Times New Roman" panose="02020603050405020304" pitchFamily="18" charset="0"/>
                </a:rPr>
                <a:t>Method</a:t>
              </a:r>
              <a:endParaRPr lang="zh-CN" altLang="en-US" sz="22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02885441-FF9F-F101-487F-216B49DC09ED}"/>
                </a:ext>
              </a:extLst>
            </p:cNvPr>
            <p:cNvSpPr txBox="1"/>
            <p:nvPr/>
          </p:nvSpPr>
          <p:spPr>
            <a:xfrm>
              <a:off x="8362225" y="100417"/>
              <a:ext cx="1015691" cy="4308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2200" dirty="0">
                  <a:solidFill>
                    <a:schemeClr val="bg1">
                      <a:lumMod val="95000"/>
                    </a:schemeClr>
                  </a:solidFill>
                  <a:latin typeface="Garamond" panose="02020404030301010803" pitchFamily="18" charset="0"/>
                  <a:cs typeface="Times New Roman" panose="02020603050405020304" pitchFamily="18" charset="0"/>
                </a:rPr>
                <a:t>Results</a:t>
              </a:r>
              <a:endParaRPr lang="zh-CN" altLang="en-US" sz="22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36028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D3D8A94-4019-4758-B8B4-DB73750F5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350" y="881304"/>
            <a:ext cx="3025897" cy="536323"/>
          </a:xfrm>
        </p:spPr>
        <p:txBody>
          <a:bodyPr>
            <a:noAutofit/>
          </a:bodyPr>
          <a:lstStyle/>
          <a:p>
            <a:r>
              <a:rPr lang="en-US" altLang="zh-TW" sz="2800" b="1" dirty="0">
                <a:solidFill>
                  <a:srgbClr val="15284C"/>
                </a:solidFill>
                <a:latin typeface="Garamond" panose="02020404030301010803" pitchFamily="18" charset="0"/>
                <a:ea typeface="+mn-ea"/>
                <a:cs typeface="Times New Roman" panose="02020603050405020304" pitchFamily="18" charset="0"/>
              </a:rPr>
              <a:t>Research setting</a:t>
            </a:r>
            <a:endParaRPr lang="zh-TW" altLang="en-US" sz="2800" b="1" dirty="0">
              <a:solidFill>
                <a:srgbClr val="15284C"/>
              </a:solidFill>
              <a:latin typeface="Garamond" panose="02020404030301010803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86FDCC5-F7E2-45CF-ABCC-69B710B537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047" y="1625625"/>
            <a:ext cx="11669906" cy="4418577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  <a:buFont typeface="Garamond" panose="02020404030301010803" pitchFamily="18" charset="0"/>
              <a:buChar char="○"/>
            </a:pPr>
            <a:r>
              <a:rPr lang="en-US" altLang="zh-TW" sz="2400" dirty="0">
                <a:latin typeface="Garamond" panose="02020404030301010803" pitchFamily="18" charset="0"/>
              </a:rPr>
              <a:t>Two industries: information technology and bicycles </a:t>
            </a:r>
          </a:p>
          <a:p>
            <a:pPr>
              <a:spcBef>
                <a:spcPts val="0"/>
              </a:spcBef>
              <a:spcAft>
                <a:spcPts val="300"/>
              </a:spcAft>
              <a:buFont typeface="Garamond" panose="02020404030301010803" pitchFamily="18" charset="0"/>
              <a:buChar char="○"/>
            </a:pPr>
            <a:r>
              <a:rPr lang="en-US" altLang="zh-TW" sz="2400" dirty="0">
                <a:latin typeface="Garamond" panose="02020404030301010803" pitchFamily="18" charset="0"/>
              </a:rPr>
              <a:t>Features of the IT and bicycle industries:</a:t>
            </a:r>
            <a:r>
              <a:rPr lang="zh-TW" altLang="en-US" sz="2400" dirty="0">
                <a:latin typeface="Garamond" panose="02020404030301010803" pitchFamily="18" charset="0"/>
              </a:rPr>
              <a:t> </a:t>
            </a:r>
            <a:endParaRPr lang="en-US" altLang="zh-TW" sz="2400" dirty="0">
              <a:latin typeface="Garamond" panose="02020404030301010803" pitchFamily="18" charset="0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</a:pPr>
            <a:r>
              <a:rPr lang="en-US" altLang="zh-TW" u="sng" dirty="0">
                <a:latin typeface="Garamond" panose="02020404030301010803" pitchFamily="18" charset="0"/>
              </a:rPr>
              <a:t>Commonality</a:t>
            </a:r>
            <a:r>
              <a:rPr lang="en-US" altLang="zh-TW" dirty="0">
                <a:latin typeface="Garamond" panose="02020404030301010803" pitchFamily="18" charset="0"/>
              </a:rPr>
              <a:t> </a:t>
            </a:r>
          </a:p>
          <a:p>
            <a:pPr lvl="2"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</a:pPr>
            <a:r>
              <a:rPr lang="en-US" altLang="zh-TW" sz="2400" dirty="0">
                <a:latin typeface="Garamond" panose="02020404030301010803" pitchFamily="18" charset="0"/>
              </a:rPr>
              <a:t>High degree of asset specificity </a:t>
            </a:r>
          </a:p>
          <a:p>
            <a:pPr lvl="2"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</a:pPr>
            <a:r>
              <a:rPr lang="en-US" altLang="zh-TW" sz="2400" dirty="0">
                <a:latin typeface="Garamond" panose="02020404030301010803" pitchFamily="18" charset="0"/>
              </a:rPr>
              <a:t>OEM suppliers play a key role in serving large international brand firms</a:t>
            </a:r>
          </a:p>
          <a:p>
            <a:pPr lvl="2"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</a:pPr>
            <a:r>
              <a:rPr lang="en-US" altLang="zh-TW" sz="2400" dirty="0">
                <a:latin typeface="Garamond" panose="02020404030301010803" pitchFamily="18" charset="0"/>
              </a:rPr>
              <a:t>Vertical de-integration: access international markets by serving international OEM buyers</a:t>
            </a:r>
          </a:p>
          <a:p>
            <a:pPr lvl="1"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"/>
            </a:pPr>
            <a:r>
              <a:rPr lang="en-US" altLang="zh-TW" u="sng" dirty="0">
                <a:latin typeface="Garamond" panose="02020404030301010803" pitchFamily="18" charset="0"/>
              </a:rPr>
              <a:t>Difference</a:t>
            </a:r>
          </a:p>
          <a:p>
            <a:pPr lvl="2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"/>
            </a:pPr>
            <a:r>
              <a:rPr lang="en-US" altLang="zh-TW" sz="2400" dirty="0">
                <a:latin typeface="Garamond" panose="02020404030301010803" pitchFamily="18" charset="0"/>
              </a:rPr>
              <a:t>Market power difference between OEM suppliers and buyers: high difference between OEM buyers and suppliers in the IT industry; low difference in the bicycle industry</a:t>
            </a:r>
          </a:p>
          <a:p>
            <a:pPr marL="365760" lvl="2" indent="-365760">
              <a:spcBef>
                <a:spcPts val="0"/>
              </a:spcBef>
              <a:spcAft>
                <a:spcPts val="300"/>
              </a:spcAft>
              <a:buFont typeface="Garamond" panose="02020404030301010803" pitchFamily="18" charset="0"/>
              <a:buChar char="○"/>
            </a:pPr>
            <a:r>
              <a:rPr lang="en-US" altLang="zh-TW" sz="2400" dirty="0">
                <a:latin typeface="Garamond" panose="02020404030301010803" pitchFamily="18" charset="0"/>
              </a:rPr>
              <a:t>Data collection: Questionnaires for IT industry and on-site interview for bicycle industry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2F57747-F24E-B00A-6F7B-691150DE31A8}"/>
              </a:ext>
            </a:extLst>
          </p:cNvPr>
          <p:cNvSpPr/>
          <p:nvPr/>
        </p:nvSpPr>
        <p:spPr>
          <a:xfrm>
            <a:off x="6023102" y="0"/>
            <a:ext cx="1887379" cy="619829"/>
          </a:xfrm>
          <a:prstGeom prst="rect">
            <a:avLst/>
          </a:prstGeom>
          <a:solidFill>
            <a:srgbClr val="F15735"/>
          </a:solidFill>
          <a:ln>
            <a:solidFill>
              <a:srgbClr val="F157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F8317E0A-0774-593F-4464-9163A2B6E75E}"/>
              </a:ext>
            </a:extLst>
          </p:cNvPr>
          <p:cNvGrpSpPr/>
          <p:nvPr/>
        </p:nvGrpSpPr>
        <p:grpSpPr>
          <a:xfrm>
            <a:off x="466117" y="94470"/>
            <a:ext cx="11118829" cy="436834"/>
            <a:chOff x="466117" y="94470"/>
            <a:chExt cx="11118829" cy="436834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81CD8D02-8983-6A10-D3A9-3A21EE3EA42E}"/>
                </a:ext>
              </a:extLst>
            </p:cNvPr>
            <p:cNvSpPr txBox="1"/>
            <p:nvPr/>
          </p:nvSpPr>
          <p:spPr>
            <a:xfrm>
              <a:off x="466117" y="100417"/>
              <a:ext cx="1571049" cy="4308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2200" dirty="0">
                  <a:solidFill>
                    <a:schemeClr val="bg1">
                      <a:lumMod val="95000"/>
                    </a:schemeClr>
                  </a:solidFill>
                  <a:latin typeface="Garamond" panose="02020404030301010803" pitchFamily="18" charset="0"/>
                  <a:cs typeface="Times New Roman" panose="02020603050405020304" pitchFamily="18" charset="0"/>
                </a:rPr>
                <a:t>Introduction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488973DD-6487-67CE-2D08-B27948DCC46E}"/>
                </a:ext>
              </a:extLst>
            </p:cNvPr>
            <p:cNvSpPr txBox="1"/>
            <p:nvPr/>
          </p:nvSpPr>
          <p:spPr>
            <a:xfrm>
              <a:off x="10197972" y="94470"/>
              <a:ext cx="1386974" cy="4308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zh-CN"/>
              </a:defPPr>
              <a:lvl1pPr>
                <a:defRPr sz="2200">
                  <a:solidFill>
                    <a:schemeClr val="bg1">
                      <a:lumMod val="95000"/>
                    </a:schemeClr>
                  </a:solidFill>
                  <a:latin typeface="Garamond" panose="02020404030301010803" pitchFamily="18" charset="0"/>
                  <a:cs typeface="Times New Roman" panose="02020603050405020304" pitchFamily="18" charset="0"/>
                </a:defRPr>
              </a:lvl1pPr>
            </a:lstStyle>
            <a:p>
              <a:r>
                <a:rPr lang="en-US" altLang="zh-CN" dirty="0"/>
                <a:t>Discussion</a:t>
              </a:r>
              <a:endParaRPr lang="zh-CN" altLang="en-US" dirty="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5FA9839-E0D5-8331-3673-9762CE770E8B}"/>
                </a:ext>
              </a:extLst>
            </p:cNvPr>
            <p:cNvSpPr txBox="1"/>
            <p:nvPr/>
          </p:nvSpPr>
          <p:spPr>
            <a:xfrm>
              <a:off x="2857222" y="100417"/>
              <a:ext cx="2797153" cy="4308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2200" dirty="0">
                  <a:solidFill>
                    <a:schemeClr val="bg1">
                      <a:lumMod val="95000"/>
                    </a:schemeClr>
                  </a:solidFill>
                  <a:latin typeface="Garamond" panose="02020404030301010803" pitchFamily="18" charset="0"/>
                  <a:cs typeface="Times New Roman" panose="02020603050405020304" pitchFamily="18" charset="0"/>
                </a:rPr>
                <a:t>Theory and Hypotheses</a:t>
              </a:r>
              <a:endParaRPr lang="zh-CN" altLang="en-US" sz="22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65EA96EA-4D33-A193-FC60-D130CACBD978}"/>
                </a:ext>
              </a:extLst>
            </p:cNvPr>
            <p:cNvSpPr txBox="1"/>
            <p:nvPr/>
          </p:nvSpPr>
          <p:spPr>
            <a:xfrm>
              <a:off x="6474431" y="94470"/>
              <a:ext cx="1067738" cy="4308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2200" dirty="0">
                  <a:solidFill>
                    <a:schemeClr val="bg1">
                      <a:lumMod val="95000"/>
                    </a:schemeClr>
                  </a:solidFill>
                  <a:latin typeface="Garamond" panose="02020404030301010803" pitchFamily="18" charset="0"/>
                  <a:cs typeface="Times New Roman" panose="02020603050405020304" pitchFamily="18" charset="0"/>
                </a:rPr>
                <a:t>Method</a:t>
              </a:r>
              <a:endParaRPr lang="zh-CN" altLang="en-US" sz="22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89C7A40-8889-019C-7DA9-F6B5133A1B47}"/>
                </a:ext>
              </a:extLst>
            </p:cNvPr>
            <p:cNvSpPr txBox="1"/>
            <p:nvPr/>
          </p:nvSpPr>
          <p:spPr>
            <a:xfrm>
              <a:off x="8362225" y="100417"/>
              <a:ext cx="1015691" cy="4308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2200" dirty="0">
                  <a:solidFill>
                    <a:schemeClr val="bg1">
                      <a:lumMod val="95000"/>
                    </a:schemeClr>
                  </a:solidFill>
                  <a:latin typeface="Garamond" panose="02020404030301010803" pitchFamily="18" charset="0"/>
                  <a:cs typeface="Times New Roman" panose="02020603050405020304" pitchFamily="18" charset="0"/>
                </a:rPr>
                <a:t>Results</a:t>
              </a:r>
              <a:endParaRPr lang="zh-CN" altLang="en-US" sz="22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53916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86FDCC5-F7E2-45CF-ABCC-69B710B537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351" y="1485499"/>
            <a:ext cx="11856805" cy="4878480"/>
          </a:xfrm>
        </p:spPr>
        <p:txBody>
          <a:bodyPr>
            <a:noAutofit/>
          </a:bodyPr>
          <a:lstStyle/>
          <a:p>
            <a:pPr>
              <a:buFont typeface="Garamond" panose="02020404030301010803" pitchFamily="18" charset="0"/>
              <a:buChar char="○"/>
            </a:pPr>
            <a:r>
              <a:rPr lang="en-US" altLang="zh-TW" sz="2200" b="1" dirty="0">
                <a:latin typeface="Garamond" panose="02020404030301010803" pitchFamily="18" charset="0"/>
              </a:rPr>
              <a:t> Dependent variable</a:t>
            </a:r>
          </a:p>
          <a:p>
            <a:pPr lvl="1"/>
            <a:r>
              <a:rPr lang="en-US" altLang="zh-TW" sz="2200" i="1" dirty="0">
                <a:latin typeface="Garamond" panose="02020404030301010803" pitchFamily="18" charset="0"/>
              </a:rPr>
              <a:t>Relationship-specific investment</a:t>
            </a:r>
            <a:r>
              <a:rPr lang="en-US" altLang="zh-TW" sz="2200" dirty="0">
                <a:latin typeface="Garamond" panose="02020404030301010803" pitchFamily="18" charset="0"/>
              </a:rPr>
              <a:t>: seven-point Likert scale measure </a:t>
            </a:r>
          </a:p>
          <a:p>
            <a:pPr marL="1005840" lvl="1"/>
            <a:r>
              <a:rPr lang="en-US" altLang="zh-TW" sz="2200" dirty="0">
                <a:latin typeface="Garamond" panose="02020404030301010803" pitchFamily="18" charset="0"/>
              </a:rPr>
              <a:t>Tangible investment: physical investment in tooling, equipment, and engineering expenses</a:t>
            </a:r>
          </a:p>
          <a:p>
            <a:pPr marL="1005840" lvl="1">
              <a:spcAft>
                <a:spcPts val="1200"/>
              </a:spcAft>
            </a:pPr>
            <a:r>
              <a:rPr lang="en-US" altLang="zh-TW" sz="2200" dirty="0">
                <a:latin typeface="Garamond" panose="02020404030301010803" pitchFamily="18" charset="0"/>
              </a:rPr>
              <a:t>Intangible investment: investment in business processes, procedures, and people</a:t>
            </a:r>
          </a:p>
          <a:p>
            <a:pPr marL="365760" indent="-365760">
              <a:buFont typeface="Garamond" panose="02020404030301010803" pitchFamily="18" charset="0"/>
              <a:buChar char="○"/>
            </a:pPr>
            <a:r>
              <a:rPr lang="en-US" altLang="zh-TW" sz="2200" b="1" dirty="0">
                <a:latin typeface="Garamond" panose="02020404030301010803" pitchFamily="18" charset="0"/>
              </a:rPr>
              <a:t>Independent variables</a:t>
            </a:r>
          </a:p>
          <a:p>
            <a:pPr lvl="1"/>
            <a:r>
              <a:rPr lang="en-US" altLang="zh-TW" sz="2200" i="1" u="sng" dirty="0">
                <a:latin typeface="Garamond" panose="02020404030301010803" pitchFamily="18" charset="0"/>
              </a:rPr>
              <a:t>Knowledge spillovers </a:t>
            </a:r>
          </a:p>
          <a:p>
            <a:pPr marL="1005840" lvl="1"/>
            <a:r>
              <a:rPr lang="en-US" altLang="zh-TW" sz="2200" dirty="0">
                <a:latin typeface="Garamond" panose="02020404030301010803" pitchFamily="18" charset="0"/>
              </a:rPr>
              <a:t>Spillover with the same transactional party: multiple projects and integrated services</a:t>
            </a:r>
          </a:p>
          <a:p>
            <a:pPr marL="1005840" lvl="1"/>
            <a:r>
              <a:rPr lang="en-US" altLang="zh-TW" sz="2200" dirty="0">
                <a:latin typeface="Garamond" panose="02020404030301010803" pitchFamily="18" charset="0"/>
              </a:rPr>
              <a:t>Spillover with other transaction parties: capability upgrading</a:t>
            </a:r>
          </a:p>
          <a:p>
            <a:pPr lvl="1"/>
            <a:r>
              <a:rPr lang="en-US" altLang="zh-TW" sz="2200" i="1" u="sng" dirty="0">
                <a:latin typeface="Garamond" panose="02020404030301010803" pitchFamily="18" charset="0"/>
              </a:rPr>
              <a:t>Reputation spillovers</a:t>
            </a:r>
          </a:p>
          <a:p>
            <a:pPr marL="1005840" lvl="1">
              <a:spcAft>
                <a:spcPts val="1200"/>
              </a:spcAft>
            </a:pPr>
            <a:r>
              <a:rPr lang="en-US" altLang="zh-TW" sz="2200" dirty="0">
                <a:latin typeface="Garamond" panose="02020404030301010803" pitchFamily="18" charset="0"/>
              </a:rPr>
              <a:t> Reputation enhancement scale: positive spillovers that an OEM supplier can generate due to the endorsement effect of a good reputation of its buyer</a:t>
            </a:r>
          </a:p>
          <a:p>
            <a:pPr marL="365760" lvl="1" indent="-365760">
              <a:buFont typeface="Garamond" panose="02020404030301010803" pitchFamily="18" charset="0"/>
              <a:buChar char="○"/>
            </a:pPr>
            <a:r>
              <a:rPr lang="en-US" altLang="zh-TW" sz="2200" b="1" dirty="0">
                <a:latin typeface="Garamond" panose="02020404030301010803" pitchFamily="18" charset="0"/>
              </a:rPr>
              <a:t>Control variables: </a:t>
            </a:r>
            <a:r>
              <a:rPr lang="en-US" altLang="zh-TW" sz="2200" dirty="0">
                <a:latin typeface="Garamond" panose="02020404030301010803" pitchFamily="18" charset="0"/>
              </a:rPr>
              <a:t>length of association, firm size, relative scales, degree of reciprocal investments</a:t>
            </a:r>
          </a:p>
          <a:p>
            <a:pPr marL="777240" lvl="1" indent="0">
              <a:buNone/>
            </a:pPr>
            <a:endParaRPr lang="en-US" altLang="zh-TW" sz="2200" dirty="0">
              <a:latin typeface="Garamond" panose="02020404030301010803" pitchFamily="18" charset="0"/>
            </a:endParaRPr>
          </a:p>
        </p:txBody>
      </p:sp>
      <p:sp>
        <p:nvSpPr>
          <p:cNvPr id="8" name="標題 1">
            <a:extLst>
              <a:ext uri="{FF2B5EF4-FFF2-40B4-BE49-F238E27FC236}">
                <a16:creationId xmlns:a16="http://schemas.microsoft.com/office/drawing/2014/main" id="{7DA3A0D4-2E38-B3CA-6CF0-70CC38A9D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351" y="881304"/>
            <a:ext cx="2271058" cy="536323"/>
          </a:xfrm>
        </p:spPr>
        <p:txBody>
          <a:bodyPr>
            <a:noAutofit/>
          </a:bodyPr>
          <a:lstStyle/>
          <a:p>
            <a:r>
              <a:rPr lang="en-US" altLang="zh-TW" sz="2800" b="1" dirty="0">
                <a:solidFill>
                  <a:srgbClr val="15284C"/>
                </a:solidFill>
                <a:latin typeface="Garamond" panose="02020404030301010803" pitchFamily="18" charset="0"/>
                <a:ea typeface="+mn-ea"/>
                <a:cs typeface="Times New Roman" panose="02020603050405020304" pitchFamily="18" charset="0"/>
              </a:rPr>
              <a:t>Measurement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BD8FBF3-505A-9491-B087-546889A64AB4}"/>
              </a:ext>
            </a:extLst>
          </p:cNvPr>
          <p:cNvSpPr/>
          <p:nvPr/>
        </p:nvSpPr>
        <p:spPr>
          <a:xfrm>
            <a:off x="6023102" y="0"/>
            <a:ext cx="1887379" cy="619829"/>
          </a:xfrm>
          <a:prstGeom prst="rect">
            <a:avLst/>
          </a:prstGeom>
          <a:solidFill>
            <a:srgbClr val="F15735"/>
          </a:solidFill>
          <a:ln>
            <a:solidFill>
              <a:srgbClr val="F157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3AF2105-0641-DCA6-82B0-39438ED6E61C}"/>
              </a:ext>
            </a:extLst>
          </p:cNvPr>
          <p:cNvGrpSpPr/>
          <p:nvPr/>
        </p:nvGrpSpPr>
        <p:grpSpPr>
          <a:xfrm>
            <a:off x="466117" y="94470"/>
            <a:ext cx="11118829" cy="436834"/>
            <a:chOff x="466117" y="94470"/>
            <a:chExt cx="11118829" cy="436834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9CB18C7C-DE68-B977-A588-C2D8AC9D85B8}"/>
                </a:ext>
              </a:extLst>
            </p:cNvPr>
            <p:cNvSpPr txBox="1"/>
            <p:nvPr/>
          </p:nvSpPr>
          <p:spPr>
            <a:xfrm>
              <a:off x="466117" y="100417"/>
              <a:ext cx="1571049" cy="4308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2200" dirty="0">
                  <a:solidFill>
                    <a:schemeClr val="bg1">
                      <a:lumMod val="95000"/>
                    </a:schemeClr>
                  </a:solidFill>
                  <a:latin typeface="Garamond" panose="02020404030301010803" pitchFamily="18" charset="0"/>
                  <a:cs typeface="Times New Roman" panose="02020603050405020304" pitchFamily="18" charset="0"/>
                </a:rPr>
                <a:t>Introduction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2347E281-08E7-A6CF-81C7-B55CF64C4B36}"/>
                </a:ext>
              </a:extLst>
            </p:cNvPr>
            <p:cNvSpPr txBox="1"/>
            <p:nvPr/>
          </p:nvSpPr>
          <p:spPr>
            <a:xfrm>
              <a:off x="10197972" y="94470"/>
              <a:ext cx="1386974" cy="4308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zh-CN"/>
              </a:defPPr>
              <a:lvl1pPr>
                <a:defRPr sz="2200">
                  <a:solidFill>
                    <a:schemeClr val="bg1">
                      <a:lumMod val="95000"/>
                    </a:schemeClr>
                  </a:solidFill>
                  <a:latin typeface="Garamond" panose="02020404030301010803" pitchFamily="18" charset="0"/>
                  <a:cs typeface="Times New Roman" panose="02020603050405020304" pitchFamily="18" charset="0"/>
                </a:defRPr>
              </a:lvl1pPr>
            </a:lstStyle>
            <a:p>
              <a:r>
                <a:rPr lang="en-US" altLang="zh-CN" dirty="0"/>
                <a:t>Discussion</a:t>
              </a:r>
              <a:endParaRPr lang="zh-CN" altLang="en-US" dirty="0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4DCC11A1-7406-F62A-74C4-5C56D73E7DAA}"/>
                </a:ext>
              </a:extLst>
            </p:cNvPr>
            <p:cNvSpPr txBox="1"/>
            <p:nvPr/>
          </p:nvSpPr>
          <p:spPr>
            <a:xfrm>
              <a:off x="2857222" y="100417"/>
              <a:ext cx="2797153" cy="4308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2200" dirty="0">
                  <a:solidFill>
                    <a:schemeClr val="bg1">
                      <a:lumMod val="95000"/>
                    </a:schemeClr>
                  </a:solidFill>
                  <a:latin typeface="Garamond" panose="02020404030301010803" pitchFamily="18" charset="0"/>
                  <a:cs typeface="Times New Roman" panose="02020603050405020304" pitchFamily="18" charset="0"/>
                </a:rPr>
                <a:t>Theory and Hypotheses</a:t>
              </a:r>
              <a:endParaRPr lang="zh-CN" altLang="en-US" sz="22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A3E92DB-3BD1-A80D-F67F-5F21FD649E86}"/>
                </a:ext>
              </a:extLst>
            </p:cNvPr>
            <p:cNvSpPr txBox="1"/>
            <p:nvPr/>
          </p:nvSpPr>
          <p:spPr>
            <a:xfrm>
              <a:off x="6474431" y="94470"/>
              <a:ext cx="1067738" cy="4308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2200" dirty="0">
                  <a:solidFill>
                    <a:schemeClr val="bg1">
                      <a:lumMod val="95000"/>
                    </a:schemeClr>
                  </a:solidFill>
                  <a:latin typeface="Garamond" panose="02020404030301010803" pitchFamily="18" charset="0"/>
                  <a:cs typeface="Times New Roman" panose="02020603050405020304" pitchFamily="18" charset="0"/>
                </a:rPr>
                <a:t>Method</a:t>
              </a:r>
              <a:endParaRPr lang="zh-CN" altLang="en-US" sz="22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E1DCD54-96E8-967F-49C0-309390D206C4}"/>
                </a:ext>
              </a:extLst>
            </p:cNvPr>
            <p:cNvSpPr txBox="1"/>
            <p:nvPr/>
          </p:nvSpPr>
          <p:spPr>
            <a:xfrm>
              <a:off x="8362225" y="100417"/>
              <a:ext cx="1015691" cy="4308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2200" dirty="0">
                  <a:solidFill>
                    <a:schemeClr val="bg1">
                      <a:lumMod val="95000"/>
                    </a:schemeClr>
                  </a:solidFill>
                  <a:latin typeface="Garamond" panose="02020404030301010803" pitchFamily="18" charset="0"/>
                  <a:cs typeface="Times New Roman" panose="02020603050405020304" pitchFamily="18" charset="0"/>
                </a:rPr>
                <a:t>Results</a:t>
              </a:r>
              <a:endParaRPr lang="zh-CN" altLang="en-US" sz="22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629541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80EEDDB-BAAB-C819-D9E5-CE91B81D8EAE}"/>
              </a:ext>
            </a:extLst>
          </p:cNvPr>
          <p:cNvSpPr/>
          <p:nvPr/>
        </p:nvSpPr>
        <p:spPr>
          <a:xfrm>
            <a:off x="7900565" y="0"/>
            <a:ext cx="1887379" cy="619829"/>
          </a:xfrm>
          <a:prstGeom prst="rect">
            <a:avLst/>
          </a:prstGeom>
          <a:solidFill>
            <a:srgbClr val="F15735"/>
          </a:solidFill>
          <a:ln>
            <a:solidFill>
              <a:srgbClr val="F157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370CCB3-B9BB-E272-2CC4-77CAC40AFE99}"/>
              </a:ext>
            </a:extLst>
          </p:cNvPr>
          <p:cNvGrpSpPr/>
          <p:nvPr/>
        </p:nvGrpSpPr>
        <p:grpSpPr>
          <a:xfrm>
            <a:off x="466117" y="94470"/>
            <a:ext cx="11118829" cy="436834"/>
            <a:chOff x="466117" y="94470"/>
            <a:chExt cx="11118829" cy="43683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6EAA0EBF-0D3C-C28D-8222-625BDA2CEB03}"/>
                </a:ext>
              </a:extLst>
            </p:cNvPr>
            <p:cNvSpPr txBox="1"/>
            <p:nvPr/>
          </p:nvSpPr>
          <p:spPr>
            <a:xfrm>
              <a:off x="466117" y="100417"/>
              <a:ext cx="1571049" cy="4308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2200" dirty="0">
                  <a:solidFill>
                    <a:schemeClr val="bg1">
                      <a:lumMod val="95000"/>
                    </a:schemeClr>
                  </a:solidFill>
                  <a:latin typeface="Garamond" panose="02020404030301010803" pitchFamily="18" charset="0"/>
                  <a:cs typeface="Times New Roman" panose="02020603050405020304" pitchFamily="18" charset="0"/>
                </a:rPr>
                <a:t>Introduction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4AF12917-B7AD-BCA5-776D-AAD8193599B4}"/>
                </a:ext>
              </a:extLst>
            </p:cNvPr>
            <p:cNvSpPr txBox="1"/>
            <p:nvPr/>
          </p:nvSpPr>
          <p:spPr>
            <a:xfrm>
              <a:off x="10197972" y="94470"/>
              <a:ext cx="1386974" cy="4308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zh-CN"/>
              </a:defPPr>
              <a:lvl1pPr>
                <a:defRPr sz="2200">
                  <a:solidFill>
                    <a:schemeClr val="bg1">
                      <a:lumMod val="95000"/>
                    </a:schemeClr>
                  </a:solidFill>
                  <a:latin typeface="Garamond" panose="02020404030301010803" pitchFamily="18" charset="0"/>
                  <a:cs typeface="Times New Roman" panose="02020603050405020304" pitchFamily="18" charset="0"/>
                </a:defRPr>
              </a:lvl1pPr>
            </a:lstStyle>
            <a:p>
              <a:r>
                <a:rPr lang="en-US" altLang="zh-CN" dirty="0"/>
                <a:t>Discussion</a:t>
              </a:r>
              <a:endParaRPr lang="zh-CN" altLang="en-US" dirty="0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D1D936A-8A97-974C-0775-91708D102AB2}"/>
                </a:ext>
              </a:extLst>
            </p:cNvPr>
            <p:cNvSpPr txBox="1"/>
            <p:nvPr/>
          </p:nvSpPr>
          <p:spPr>
            <a:xfrm>
              <a:off x="2857222" y="100417"/>
              <a:ext cx="2797153" cy="4308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2200" dirty="0">
                  <a:solidFill>
                    <a:schemeClr val="bg1">
                      <a:lumMod val="95000"/>
                    </a:schemeClr>
                  </a:solidFill>
                  <a:latin typeface="Garamond" panose="02020404030301010803" pitchFamily="18" charset="0"/>
                  <a:cs typeface="Times New Roman" panose="02020603050405020304" pitchFamily="18" charset="0"/>
                </a:rPr>
                <a:t>Theory and Hypotheses</a:t>
              </a:r>
              <a:endParaRPr lang="zh-CN" altLang="en-US" sz="22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B78284D-C3B0-9307-F3E4-AC26257D7ED2}"/>
                </a:ext>
              </a:extLst>
            </p:cNvPr>
            <p:cNvSpPr txBox="1"/>
            <p:nvPr/>
          </p:nvSpPr>
          <p:spPr>
            <a:xfrm>
              <a:off x="6474431" y="94470"/>
              <a:ext cx="1067738" cy="4308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2200" dirty="0">
                  <a:solidFill>
                    <a:schemeClr val="bg1">
                      <a:lumMod val="95000"/>
                    </a:schemeClr>
                  </a:solidFill>
                  <a:latin typeface="Garamond" panose="02020404030301010803" pitchFamily="18" charset="0"/>
                  <a:cs typeface="Times New Roman" panose="02020603050405020304" pitchFamily="18" charset="0"/>
                </a:rPr>
                <a:t>Method</a:t>
              </a:r>
              <a:endParaRPr lang="zh-CN" altLang="en-US" sz="22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1AEF0E1F-4116-2D0D-04EE-8CF68FD3CD4C}"/>
                </a:ext>
              </a:extLst>
            </p:cNvPr>
            <p:cNvSpPr txBox="1"/>
            <p:nvPr/>
          </p:nvSpPr>
          <p:spPr>
            <a:xfrm>
              <a:off x="8362225" y="100417"/>
              <a:ext cx="1015691" cy="4308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sz="2200" dirty="0">
                  <a:solidFill>
                    <a:schemeClr val="bg1">
                      <a:lumMod val="95000"/>
                    </a:schemeClr>
                  </a:solidFill>
                  <a:latin typeface="Garamond" panose="02020404030301010803" pitchFamily="18" charset="0"/>
                  <a:cs typeface="Times New Roman" panose="02020603050405020304" pitchFamily="18" charset="0"/>
                </a:rPr>
                <a:t>Results</a:t>
              </a:r>
              <a:endParaRPr lang="zh-CN" altLang="en-US" sz="2200" dirty="0">
                <a:solidFill>
                  <a:schemeClr val="bg1">
                    <a:lumMod val="95000"/>
                  </a:schemeClr>
                </a:solidFill>
                <a:latin typeface="Garamond" panose="02020404030301010803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E2FA10CC-3A18-3F5C-98DD-8DB9D06D4A4F}"/>
              </a:ext>
            </a:extLst>
          </p:cNvPr>
          <p:cNvGrpSpPr/>
          <p:nvPr/>
        </p:nvGrpSpPr>
        <p:grpSpPr>
          <a:xfrm>
            <a:off x="3886368" y="1037221"/>
            <a:ext cx="7623358" cy="5161855"/>
            <a:chOff x="3886368" y="1037221"/>
            <a:chExt cx="7623358" cy="5161855"/>
          </a:xfrm>
        </p:grpSpPr>
        <p:pic>
          <p:nvPicPr>
            <p:cNvPr id="4" name="圖片 3">
              <a:extLst>
                <a:ext uri="{FF2B5EF4-FFF2-40B4-BE49-F238E27FC236}">
                  <a16:creationId xmlns:a16="http://schemas.microsoft.com/office/drawing/2014/main" id="{E7C69B37-76EF-4A32-92D2-9F4AFBF2C3C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886368" y="1037221"/>
              <a:ext cx="7623358" cy="5161855"/>
            </a:xfrm>
            <a:prstGeom prst="rect">
              <a:avLst/>
            </a:prstGeom>
          </p:spPr>
        </p:pic>
        <p:sp>
          <p:nvSpPr>
            <p:cNvPr id="5" name="文字方塊 4">
              <a:extLst>
                <a:ext uri="{FF2B5EF4-FFF2-40B4-BE49-F238E27FC236}">
                  <a16:creationId xmlns:a16="http://schemas.microsoft.com/office/drawing/2014/main" id="{F4E4BF29-459C-4F02-BED6-2DEE8B185C22}"/>
                </a:ext>
              </a:extLst>
            </p:cNvPr>
            <p:cNvSpPr txBox="1"/>
            <p:nvPr/>
          </p:nvSpPr>
          <p:spPr>
            <a:xfrm>
              <a:off x="8359786" y="3618148"/>
              <a:ext cx="4683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>
                  <a:solidFill>
                    <a:srgbClr val="15284C"/>
                  </a:solidFill>
                  <a:latin typeface="Garamond" panose="02020404030301010803" pitchFamily="18" charset="0"/>
                </a:rPr>
                <a:t>H1</a:t>
              </a:r>
              <a:endParaRPr lang="zh-TW" altLang="en-US" dirty="0">
                <a:solidFill>
                  <a:srgbClr val="15284C"/>
                </a:solidFill>
                <a:latin typeface="Garamond" panose="02020404030301010803" pitchFamily="18" charset="0"/>
              </a:endParaRPr>
            </a:p>
          </p:txBody>
        </p:sp>
        <p:sp>
          <p:nvSpPr>
            <p:cNvPr id="13" name="文字方塊 12">
              <a:extLst>
                <a:ext uri="{FF2B5EF4-FFF2-40B4-BE49-F238E27FC236}">
                  <a16:creationId xmlns:a16="http://schemas.microsoft.com/office/drawing/2014/main" id="{E1E203D1-DBEB-468F-9451-87C87613B438}"/>
                </a:ext>
              </a:extLst>
            </p:cNvPr>
            <p:cNvSpPr txBox="1"/>
            <p:nvPr/>
          </p:nvSpPr>
          <p:spPr>
            <a:xfrm>
              <a:off x="9301243" y="4275153"/>
              <a:ext cx="4683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>
                  <a:solidFill>
                    <a:srgbClr val="15284C"/>
                  </a:solidFill>
                  <a:latin typeface="Garamond" panose="02020404030301010803" pitchFamily="18" charset="0"/>
                </a:rPr>
                <a:t>H2</a:t>
              </a:r>
              <a:endParaRPr lang="zh-TW" altLang="en-US" dirty="0">
                <a:solidFill>
                  <a:srgbClr val="15284C"/>
                </a:solidFill>
                <a:latin typeface="Garamond" panose="02020404030301010803" pitchFamily="18" charset="0"/>
              </a:endParaRPr>
            </a:p>
          </p:txBody>
        </p:sp>
        <p:sp>
          <p:nvSpPr>
            <p:cNvPr id="15" name="文字方塊 14">
              <a:extLst>
                <a:ext uri="{FF2B5EF4-FFF2-40B4-BE49-F238E27FC236}">
                  <a16:creationId xmlns:a16="http://schemas.microsoft.com/office/drawing/2014/main" id="{9E688DDC-ED0C-4BAD-A7EA-801CAC933C45}"/>
                </a:ext>
              </a:extLst>
            </p:cNvPr>
            <p:cNvSpPr txBox="1"/>
            <p:nvPr/>
          </p:nvSpPr>
          <p:spPr>
            <a:xfrm flipH="1">
              <a:off x="10087009" y="4735365"/>
              <a:ext cx="5399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>
                  <a:solidFill>
                    <a:srgbClr val="15284C"/>
                  </a:solidFill>
                  <a:latin typeface="Garamond" panose="02020404030301010803" pitchFamily="18" charset="0"/>
                </a:rPr>
                <a:t>H3</a:t>
              </a:r>
              <a:endParaRPr lang="zh-TW" altLang="en-US" dirty="0">
                <a:solidFill>
                  <a:srgbClr val="15284C"/>
                </a:solidFill>
                <a:latin typeface="Garamond" panose="02020404030301010803" pitchFamily="18" charset="0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04BA8C20-B5F0-1121-F504-CCF2915DB26C}"/>
                </a:ext>
              </a:extLst>
            </p:cNvPr>
            <p:cNvSpPr/>
            <p:nvPr/>
          </p:nvSpPr>
          <p:spPr>
            <a:xfrm>
              <a:off x="4185057" y="3928418"/>
              <a:ext cx="4510631" cy="693471"/>
            </a:xfrm>
            <a:prstGeom prst="rect">
              <a:avLst/>
            </a:prstGeom>
            <a:noFill/>
            <a:ln w="22225">
              <a:solidFill>
                <a:srgbClr val="15284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A8C4D5D-5EAB-AE36-09EB-F4A746F7E3A3}"/>
                </a:ext>
              </a:extLst>
            </p:cNvPr>
            <p:cNvSpPr/>
            <p:nvPr/>
          </p:nvSpPr>
          <p:spPr>
            <a:xfrm>
              <a:off x="4185057" y="4632294"/>
              <a:ext cx="5451880" cy="393999"/>
            </a:xfrm>
            <a:prstGeom prst="rect">
              <a:avLst/>
            </a:prstGeom>
            <a:noFill/>
            <a:ln w="22225">
              <a:solidFill>
                <a:srgbClr val="15284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B1AAC32F-A741-D738-F4B1-C870642F4D17}"/>
                </a:ext>
              </a:extLst>
            </p:cNvPr>
            <p:cNvSpPr/>
            <p:nvPr/>
          </p:nvSpPr>
          <p:spPr>
            <a:xfrm>
              <a:off x="4185057" y="5026293"/>
              <a:ext cx="6213880" cy="360997"/>
            </a:xfrm>
            <a:prstGeom prst="rect">
              <a:avLst/>
            </a:prstGeom>
            <a:noFill/>
            <a:ln w="22225">
              <a:solidFill>
                <a:srgbClr val="15284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8D7A5516-50FD-3A9A-5B35-DEFB2E1A29C8}"/>
              </a:ext>
            </a:extLst>
          </p:cNvPr>
          <p:cNvGrpSpPr/>
          <p:nvPr/>
        </p:nvGrpSpPr>
        <p:grpSpPr>
          <a:xfrm>
            <a:off x="113549" y="3858873"/>
            <a:ext cx="4286617" cy="1446220"/>
            <a:chOff x="113549" y="3858873"/>
            <a:chExt cx="4286617" cy="1446220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B516EAD-79E6-80E7-2DDE-4A7B0ACE2A12}"/>
                </a:ext>
              </a:extLst>
            </p:cNvPr>
            <p:cNvSpPr txBox="1"/>
            <p:nvPr/>
          </p:nvSpPr>
          <p:spPr>
            <a:xfrm>
              <a:off x="113549" y="3858873"/>
              <a:ext cx="4037528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dirty="0">
                  <a:latin typeface="Garamond" panose="02020404030301010803" pitchFamily="18" charset="0"/>
                </a:rPr>
                <a:t>Knowledge spillover with a particular client:</a:t>
              </a:r>
              <a:endParaRPr lang="zh-CN" altLang="en-US" dirty="0">
                <a:latin typeface="Garamond" panose="02020404030301010803" pitchFamily="18" charset="0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9FE80738-F167-8A8B-0DE1-C04E702E7E7B}"/>
                </a:ext>
              </a:extLst>
            </p:cNvPr>
            <p:cNvSpPr txBox="1"/>
            <p:nvPr/>
          </p:nvSpPr>
          <p:spPr>
            <a:xfrm>
              <a:off x="113549" y="4562827"/>
              <a:ext cx="4286617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dirty="0">
                  <a:latin typeface="Garamond" panose="02020404030301010803" pitchFamily="18" charset="0"/>
                </a:rPr>
                <a:t>Knowledge spillover with other clients:</a:t>
              </a:r>
              <a:endParaRPr lang="zh-CN" altLang="en-US" dirty="0">
                <a:latin typeface="Garamond" panose="02020404030301010803" pitchFamily="18" charset="0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38453679-8E69-24A1-DD91-F587D461ED1C}"/>
                </a:ext>
              </a:extLst>
            </p:cNvPr>
            <p:cNvSpPr txBox="1"/>
            <p:nvPr/>
          </p:nvSpPr>
          <p:spPr>
            <a:xfrm>
              <a:off x="113549" y="4935761"/>
              <a:ext cx="4286617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CN" dirty="0">
                  <a:latin typeface="Garamond" panose="02020404030301010803" pitchFamily="18" charset="0"/>
                </a:rPr>
                <a:t>Reputation spillover with other clients:</a:t>
              </a:r>
              <a:endParaRPr lang="zh-CN" altLang="en-US" dirty="0">
                <a:latin typeface="Garamond" panose="02020404030301010803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88180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</TotalTime>
  <Words>884</Words>
  <Application>Microsoft Office PowerPoint</Application>
  <PresentationFormat>Widescreen</PresentationFormat>
  <Paragraphs>112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等线</vt:lpstr>
      <vt:lpstr>等线 Light</vt:lpstr>
      <vt:lpstr>Arial</vt:lpstr>
      <vt:lpstr>Garamond</vt:lpstr>
      <vt:lpstr>Times New Roman</vt:lpstr>
      <vt:lpstr>Wingdings</vt:lpstr>
      <vt:lpstr>Office Theme</vt:lpstr>
      <vt:lpstr>1_Office Theme</vt:lpstr>
      <vt:lpstr>PowerPoint Presentation</vt:lpstr>
      <vt:lpstr>PowerPoint Presentation</vt:lpstr>
      <vt:lpstr>PowerPoint Presentation</vt:lpstr>
      <vt:lpstr>Hypothesis 1: Knowledge spillovers and economic bonding relationships </vt:lpstr>
      <vt:lpstr>Hypothesis 2: Knowledge spillovers and capability leveraging</vt:lpstr>
      <vt:lpstr>Hypothesis 3: Reputation spillovers and endorsement effect</vt:lpstr>
      <vt:lpstr>Research setting</vt:lpstr>
      <vt:lpstr>Measurement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Guo Min</dc:creator>
  <cp:lastModifiedBy>Mahoney, Joseph T</cp:lastModifiedBy>
  <cp:revision>107</cp:revision>
  <dcterms:created xsi:type="dcterms:W3CDTF">2023-01-24T01:33:57Z</dcterms:created>
  <dcterms:modified xsi:type="dcterms:W3CDTF">2023-01-31T05:12:15Z</dcterms:modified>
</cp:coreProperties>
</file>